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70" r:id="rId3"/>
    <p:sldId id="372" r:id="rId4"/>
    <p:sldId id="373" r:id="rId5"/>
    <p:sldId id="371"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AFF"/>
    <a:srgbClr val="CAEDFB"/>
    <a:srgbClr val="61CBF3"/>
    <a:srgbClr val="FFC231"/>
    <a:srgbClr val="FFE69E"/>
    <a:srgbClr val="ABF0EB"/>
    <a:srgbClr val="5EEAE7"/>
    <a:srgbClr val="92D14F"/>
    <a:srgbClr val="02C25B"/>
    <a:srgbClr val="E7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6058"/>
  </p:normalViewPr>
  <p:slideViewPr>
    <p:cSldViewPr snapToGrid="0" snapToObjects="1">
      <p:cViewPr varScale="1">
        <p:scale>
          <a:sx n="81" d="100"/>
          <a:sy n="81" d="100"/>
        </p:scale>
        <p:origin x="1644"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45790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43826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79772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13957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5&amp;utm_source=template-powerpoint&amp;utm_medium=content&amp;utm_campaign=Agile+transformation+roadmap+checklist+template-powerpoint-12225&amp;lpa=Agile+transformation+roadmap+checklist+template+powerpoint+12225"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4911900"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Agile Roadmap Transformation Checklist</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l="115" r="115"/>
          <a:stretch/>
        </p:blipFill>
        <p:spPr>
          <a:xfrm>
            <a:off x="3601205" y="1895574"/>
            <a:ext cx="7772400" cy="4383928"/>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2" name="Table 1">
            <a:extLst>
              <a:ext uri="{FF2B5EF4-FFF2-40B4-BE49-F238E27FC236}">
                <a16:creationId xmlns:a16="http://schemas.microsoft.com/office/drawing/2014/main" id="{C9446AA6-CFC5-FDA8-786C-77D7A924034F}"/>
              </a:ext>
            </a:extLst>
          </p:cNvPr>
          <p:cNvGraphicFramePr>
            <a:graphicFrameLocks noGrp="1"/>
          </p:cNvGraphicFramePr>
          <p:nvPr>
            <p:extLst>
              <p:ext uri="{D42A27DB-BD31-4B8C-83A1-F6EECF244321}">
                <p14:modId xmlns:p14="http://schemas.microsoft.com/office/powerpoint/2010/main" val="3772216752"/>
              </p:ext>
            </p:extLst>
          </p:nvPr>
        </p:nvGraphicFramePr>
        <p:xfrm>
          <a:off x="407988" y="339725"/>
          <a:ext cx="11469687" cy="6270622"/>
        </p:xfrm>
        <a:graphic>
          <a:graphicData uri="http://schemas.openxmlformats.org/drawingml/2006/table">
            <a:tbl>
              <a:tblPr>
                <a:tableStyleId>{5C22544A-7EE6-4342-B048-85BDC9FD1C3A}</a:tableStyleId>
              </a:tblPr>
              <a:tblGrid>
                <a:gridCol w="623930">
                  <a:extLst>
                    <a:ext uri="{9D8B030D-6E8A-4147-A177-3AD203B41FA5}">
                      <a16:colId xmlns:a16="http://schemas.microsoft.com/office/drawing/2014/main" val="3899444310"/>
                    </a:ext>
                  </a:extLst>
                </a:gridCol>
                <a:gridCol w="3400934">
                  <a:extLst>
                    <a:ext uri="{9D8B030D-6E8A-4147-A177-3AD203B41FA5}">
                      <a16:colId xmlns:a16="http://schemas.microsoft.com/office/drawing/2014/main" val="2256842226"/>
                    </a:ext>
                  </a:extLst>
                </a:gridCol>
                <a:gridCol w="4816351">
                  <a:extLst>
                    <a:ext uri="{9D8B030D-6E8A-4147-A177-3AD203B41FA5}">
                      <a16:colId xmlns:a16="http://schemas.microsoft.com/office/drawing/2014/main" val="3091468056"/>
                    </a:ext>
                  </a:extLst>
                </a:gridCol>
                <a:gridCol w="1147127">
                  <a:extLst>
                    <a:ext uri="{9D8B030D-6E8A-4147-A177-3AD203B41FA5}">
                      <a16:colId xmlns:a16="http://schemas.microsoft.com/office/drawing/2014/main" val="233852042"/>
                    </a:ext>
                  </a:extLst>
                </a:gridCol>
                <a:gridCol w="1481345">
                  <a:extLst>
                    <a:ext uri="{9D8B030D-6E8A-4147-A177-3AD203B41FA5}">
                      <a16:colId xmlns:a16="http://schemas.microsoft.com/office/drawing/2014/main" val="406235734"/>
                    </a:ext>
                  </a:extLst>
                </a:gridCol>
              </a:tblGrid>
              <a:tr h="352282">
                <a:tc gridSpan="3">
                  <a:txBody>
                    <a:bodyPr/>
                    <a:lstStyle/>
                    <a:p>
                      <a:pPr algn="l" fontAlgn="ctr"/>
                      <a:r>
                        <a:rPr lang="en-US" sz="1600" u="none" strike="noStrike" dirty="0">
                          <a:solidFill>
                            <a:schemeClr val="accent4">
                              <a:lumMod val="20000"/>
                              <a:lumOff val="80000"/>
                            </a:schemeClr>
                          </a:solidFill>
                          <a:effectLst/>
                          <a:latin typeface="Century Gothic" panose="020B0502020202020204" pitchFamily="34" charset="0"/>
                        </a:rPr>
                        <a:t>Item</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600" u="none" strike="noStrike" dirty="0">
                          <a:solidFill>
                            <a:schemeClr val="bg2"/>
                          </a:solidFill>
                          <a:effectLst/>
                          <a:latin typeface="Century Gothic" panose="020B0502020202020204" pitchFamily="34" charset="0"/>
                        </a:rPr>
                        <a:t>Date Due</a:t>
                      </a:r>
                      <a:endParaRPr lang="en-US" sz="1600" b="0" i="0" u="none" strike="noStrike" dirty="0">
                        <a:solidFill>
                          <a:schemeClr val="bg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600" u="none" strike="noStrike" dirty="0">
                          <a:solidFill>
                            <a:schemeClr val="bg2"/>
                          </a:solidFill>
                          <a:effectLst/>
                          <a:latin typeface="Century Gothic" panose="020B0502020202020204" pitchFamily="34" charset="0"/>
                        </a:rPr>
                        <a:t>Status</a:t>
                      </a:r>
                      <a:endParaRPr lang="en-US" sz="1600" b="0" i="0" u="none" strike="noStrike" dirty="0">
                        <a:solidFill>
                          <a:schemeClr val="bg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12151876"/>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1</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Secure Executive Sponsorship</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Ensure leadership buy-in and commitment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to the Agile transformation.</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00/00/0000</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Complete</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C25B"/>
                    </a:solidFill>
                  </a:tcPr>
                </a:tc>
                <a:extLst>
                  <a:ext uri="{0D108BD9-81ED-4DB2-BD59-A6C34878D82A}">
                    <a16:rowId xmlns:a16="http://schemas.microsoft.com/office/drawing/2014/main" val="2431161235"/>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2</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Define Transformation Goals</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Clearly outline the objectives and desired outcomes of the Agile transformation.</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In Progress</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14F"/>
                    </a:solidFill>
                  </a:tcPr>
                </a:tc>
                <a:extLst>
                  <a:ext uri="{0D108BD9-81ED-4DB2-BD59-A6C34878D82A}">
                    <a16:rowId xmlns:a16="http://schemas.microsoft.com/office/drawing/2014/main" val="513296703"/>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3</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Identify Key Stakeholders</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List all stakeholders who will be involved in or affected by the transformation.</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Approved</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EEAE7"/>
                    </a:solidFill>
                  </a:tcPr>
                </a:tc>
                <a:extLst>
                  <a:ext uri="{0D108BD9-81ED-4DB2-BD59-A6C34878D82A}">
                    <a16:rowId xmlns:a16="http://schemas.microsoft.com/office/drawing/2014/main" val="3521517390"/>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4</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Form Agile Transformation Team</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Assemble a dedicated team to lead and manage the Agile implementation.</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Needs Review</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F0EB"/>
                    </a:solidFill>
                  </a:tcPr>
                </a:tc>
                <a:extLst>
                  <a:ext uri="{0D108BD9-81ED-4DB2-BD59-A6C34878D82A}">
                    <a16:rowId xmlns:a16="http://schemas.microsoft.com/office/drawing/2014/main" val="3522662034"/>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5</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Develop Communication Plan</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Create a strategy for keeping all stakeholders informed throughout the transformation.</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Not Started</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69E"/>
                    </a:solidFill>
                  </a:tcPr>
                </a:tc>
                <a:extLst>
                  <a:ext uri="{0D108BD9-81ED-4DB2-BD59-A6C34878D82A}">
                    <a16:rowId xmlns:a16="http://schemas.microsoft.com/office/drawing/2014/main" val="4190052703"/>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6</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Conduct Initial Agile Training</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Provide foundational Agile training for all team members.</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On Hold</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231"/>
                    </a:solidFill>
                  </a:tcPr>
                </a:tc>
                <a:extLst>
                  <a:ext uri="{0D108BD9-81ED-4DB2-BD59-A6C34878D82A}">
                    <a16:rowId xmlns:a16="http://schemas.microsoft.com/office/drawing/2014/main" val="2830245719"/>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7</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Set Up Agile Tools and Software</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Implement necessary tools like Jira or Trello for managing Agile processes.</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Overdue</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1CBF3"/>
                    </a:solidFill>
                  </a:tcPr>
                </a:tc>
                <a:extLst>
                  <a:ext uri="{0D108BD9-81ED-4DB2-BD59-A6C34878D82A}">
                    <a16:rowId xmlns:a16="http://schemas.microsoft.com/office/drawing/2014/main" val="3972481783"/>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8</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Establish Scrum Roles</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Define and assign key roles such as Scrum Master, Product Owner, and Development Team.</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980217932"/>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9</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Create Initial Product Backlog</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Develop a prioritized list of features, tasks, and user stories for the transformation.</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38630543"/>
                  </a:ext>
                </a:extLst>
              </a:tr>
              <a:tr h="591834">
                <a:tc>
                  <a:txBody>
                    <a:bodyPr/>
                    <a:lstStyle/>
                    <a:p>
                      <a:pPr algn="ctr" fontAlgn="ctr"/>
                      <a:r>
                        <a:rPr lang="en-US" sz="1600" u="none" strike="noStrike" dirty="0">
                          <a:solidFill>
                            <a:schemeClr val="accent4">
                              <a:lumMod val="20000"/>
                              <a:lumOff val="80000"/>
                            </a:schemeClr>
                          </a:solidFill>
                          <a:effectLst/>
                          <a:latin typeface="Century Gothic" panose="020B0502020202020204" pitchFamily="34" charset="0"/>
                        </a:rPr>
                        <a:t>10</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u="none" strike="noStrike" dirty="0">
                          <a:effectLst/>
                          <a:latin typeface="Century Gothic" panose="020B0502020202020204" pitchFamily="34" charset="0"/>
                        </a:rPr>
                        <a:t>Plan Sprint 0</a:t>
                      </a:r>
                      <a:endParaRPr lang="en-US" sz="16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u="none" strike="noStrike" dirty="0">
                          <a:effectLst/>
                          <a:latin typeface="Century Gothic" panose="020B0502020202020204" pitchFamily="34" charset="0"/>
                        </a:rPr>
                        <a:t>Set up a preliminary sprint to organize and prepare for the Agile process.</a:t>
                      </a:r>
                      <a:endParaRPr lang="en-US" sz="1200" b="0" i="0" u="none" strike="noStrike" dirty="0">
                        <a:solidFill>
                          <a:srgbClr val="000000"/>
                        </a:solidFill>
                        <a:effectLst/>
                        <a:latin typeface="Century Gothic" panose="020B0502020202020204" pitchFamily="34" charset="0"/>
                      </a:endParaRPr>
                    </a:p>
                  </a:txBody>
                  <a:tcPr marL="66003"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833765574"/>
                  </a:ext>
                </a:extLst>
              </a:tr>
            </a:tbl>
          </a:graphicData>
        </a:graphic>
      </p:graphicFrame>
    </p:spTree>
    <p:extLst>
      <p:ext uri="{BB962C8B-B14F-4D97-AF65-F5344CB8AC3E}">
        <p14:creationId xmlns:p14="http://schemas.microsoft.com/office/powerpoint/2010/main" val="183622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2" name="Table 1">
            <a:extLst>
              <a:ext uri="{FF2B5EF4-FFF2-40B4-BE49-F238E27FC236}">
                <a16:creationId xmlns:a16="http://schemas.microsoft.com/office/drawing/2014/main" id="{C9446AA6-CFC5-FDA8-786C-77D7A924034F}"/>
              </a:ext>
            </a:extLst>
          </p:cNvPr>
          <p:cNvGraphicFramePr>
            <a:graphicFrameLocks noGrp="1"/>
          </p:cNvGraphicFramePr>
          <p:nvPr>
            <p:extLst>
              <p:ext uri="{D42A27DB-BD31-4B8C-83A1-F6EECF244321}">
                <p14:modId xmlns:p14="http://schemas.microsoft.com/office/powerpoint/2010/main" val="1014850523"/>
              </p:ext>
            </p:extLst>
          </p:nvPr>
        </p:nvGraphicFramePr>
        <p:xfrm>
          <a:off x="407988" y="339725"/>
          <a:ext cx="11469687" cy="6270622"/>
        </p:xfrm>
        <a:graphic>
          <a:graphicData uri="http://schemas.openxmlformats.org/drawingml/2006/table">
            <a:tbl>
              <a:tblPr>
                <a:tableStyleId>{5C22544A-7EE6-4342-B048-85BDC9FD1C3A}</a:tableStyleId>
              </a:tblPr>
              <a:tblGrid>
                <a:gridCol w="623930">
                  <a:extLst>
                    <a:ext uri="{9D8B030D-6E8A-4147-A177-3AD203B41FA5}">
                      <a16:colId xmlns:a16="http://schemas.microsoft.com/office/drawing/2014/main" val="3899444310"/>
                    </a:ext>
                  </a:extLst>
                </a:gridCol>
                <a:gridCol w="3400934">
                  <a:extLst>
                    <a:ext uri="{9D8B030D-6E8A-4147-A177-3AD203B41FA5}">
                      <a16:colId xmlns:a16="http://schemas.microsoft.com/office/drawing/2014/main" val="2256842226"/>
                    </a:ext>
                  </a:extLst>
                </a:gridCol>
                <a:gridCol w="4816351">
                  <a:extLst>
                    <a:ext uri="{9D8B030D-6E8A-4147-A177-3AD203B41FA5}">
                      <a16:colId xmlns:a16="http://schemas.microsoft.com/office/drawing/2014/main" val="3091468056"/>
                    </a:ext>
                  </a:extLst>
                </a:gridCol>
                <a:gridCol w="1147127">
                  <a:extLst>
                    <a:ext uri="{9D8B030D-6E8A-4147-A177-3AD203B41FA5}">
                      <a16:colId xmlns:a16="http://schemas.microsoft.com/office/drawing/2014/main" val="233852042"/>
                    </a:ext>
                  </a:extLst>
                </a:gridCol>
                <a:gridCol w="1481345">
                  <a:extLst>
                    <a:ext uri="{9D8B030D-6E8A-4147-A177-3AD203B41FA5}">
                      <a16:colId xmlns:a16="http://schemas.microsoft.com/office/drawing/2014/main" val="406235734"/>
                    </a:ext>
                  </a:extLst>
                </a:gridCol>
              </a:tblGrid>
              <a:tr h="352282">
                <a:tc gridSpan="3">
                  <a:txBody>
                    <a:bodyPr/>
                    <a:lstStyle/>
                    <a:p>
                      <a:pPr algn="l" fontAlgn="ctr"/>
                      <a:r>
                        <a:rPr lang="en-US" sz="1600" u="none" strike="noStrike" dirty="0">
                          <a:solidFill>
                            <a:schemeClr val="accent4">
                              <a:lumMod val="20000"/>
                              <a:lumOff val="80000"/>
                            </a:schemeClr>
                          </a:solidFill>
                          <a:effectLst/>
                          <a:latin typeface="Century Gothic" panose="020B0502020202020204" pitchFamily="34" charset="0"/>
                        </a:rPr>
                        <a:t>Item</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600" u="none" strike="noStrike" dirty="0">
                          <a:solidFill>
                            <a:schemeClr val="bg2"/>
                          </a:solidFill>
                          <a:effectLst/>
                          <a:latin typeface="Century Gothic" panose="020B0502020202020204" pitchFamily="34" charset="0"/>
                        </a:rPr>
                        <a:t>Date Due</a:t>
                      </a:r>
                      <a:endParaRPr lang="en-US" sz="1600" b="0" i="0" u="none" strike="noStrike" dirty="0">
                        <a:solidFill>
                          <a:schemeClr val="bg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600" u="none" strike="noStrike" dirty="0">
                          <a:solidFill>
                            <a:schemeClr val="bg2"/>
                          </a:solidFill>
                          <a:effectLst/>
                          <a:latin typeface="Century Gothic" panose="020B0502020202020204" pitchFamily="34" charset="0"/>
                        </a:rPr>
                        <a:t>Status</a:t>
                      </a:r>
                      <a:endParaRPr lang="en-US" sz="1600" b="0" i="0" u="none" strike="noStrike" dirty="0">
                        <a:solidFill>
                          <a:schemeClr val="bg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12151876"/>
                  </a:ext>
                </a:extLst>
              </a:tr>
              <a:tr h="591834">
                <a:tc>
                  <a:txBody>
                    <a:bodyPr/>
                    <a:lstStyle/>
                    <a:p>
                      <a:pPr algn="ctr" fontAlgn="ctr"/>
                      <a:r>
                        <a:rPr lang="en-US" sz="1600" b="0" i="0" u="none" strike="noStrike" dirty="0">
                          <a:solidFill>
                            <a:srgbClr val="CAEDFB"/>
                          </a:solidFill>
                          <a:effectLst/>
                          <a:latin typeface="Century Gothic" panose="020B0502020202020204" pitchFamily="34" charset="0"/>
                        </a:rPr>
                        <a:t>11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Launch Pilot Agile Teams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Identify select Agile teams to test and refine practices.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431161235"/>
                  </a:ext>
                </a:extLst>
              </a:tr>
              <a:tr h="591834">
                <a:tc>
                  <a:txBody>
                    <a:bodyPr/>
                    <a:lstStyle/>
                    <a:p>
                      <a:pPr algn="ctr" fontAlgn="ctr"/>
                      <a:r>
                        <a:rPr lang="en-US" sz="1600" b="0" i="0" u="none" strike="noStrike" dirty="0">
                          <a:solidFill>
                            <a:srgbClr val="CAEDFB"/>
                          </a:solidFill>
                          <a:effectLst/>
                          <a:latin typeface="Century Gothic" panose="020B0502020202020204" pitchFamily="34" charset="0"/>
                        </a:rPr>
                        <a:t>12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Conduct Sprint Planning Sessions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Organize sessions to plan the work for each sprint within the pilot teams.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13296703"/>
                  </a:ext>
                </a:extLst>
              </a:tr>
              <a:tr h="591834">
                <a:tc>
                  <a:txBody>
                    <a:bodyPr/>
                    <a:lstStyle/>
                    <a:p>
                      <a:pPr algn="ctr" fontAlgn="ctr"/>
                      <a:r>
                        <a:rPr lang="en-US" sz="1600" b="0" i="0" u="none" strike="noStrike" dirty="0">
                          <a:solidFill>
                            <a:srgbClr val="CAEDFB"/>
                          </a:solidFill>
                          <a:effectLst/>
                          <a:latin typeface="Century Gothic" panose="020B0502020202020204" pitchFamily="34" charset="0"/>
                        </a:rPr>
                        <a:t>13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Implement Daily Standups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Begin daily Scrum meetings to review progress </a:t>
                      </a:r>
                      <a:br>
                        <a:rPr lang="en-US" sz="1200" b="0" i="0" u="none" strike="noStrike">
                          <a:solidFill>
                            <a:srgbClr val="000000"/>
                          </a:solidFill>
                          <a:effectLst/>
                          <a:latin typeface="Century Gothic" panose="020B0502020202020204" pitchFamily="34" charset="0"/>
                        </a:rPr>
                      </a:br>
                      <a:r>
                        <a:rPr lang="en-US" sz="1200" b="0" i="0" u="none" strike="noStrike">
                          <a:solidFill>
                            <a:srgbClr val="000000"/>
                          </a:solidFill>
                          <a:effectLst/>
                          <a:latin typeface="Century Gothic" panose="020B0502020202020204" pitchFamily="34" charset="0"/>
                        </a:rPr>
                        <a:t>and address issues.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21517390"/>
                  </a:ext>
                </a:extLst>
              </a:tr>
              <a:tr h="591834">
                <a:tc>
                  <a:txBody>
                    <a:bodyPr/>
                    <a:lstStyle/>
                    <a:p>
                      <a:pPr algn="ctr" fontAlgn="ctr"/>
                      <a:r>
                        <a:rPr lang="en-US" sz="1600" b="0" i="0" u="none" strike="noStrike">
                          <a:solidFill>
                            <a:srgbClr val="CAEDFB"/>
                          </a:solidFill>
                          <a:effectLst/>
                          <a:latin typeface="Century Gothic" panose="020B0502020202020204" pitchFamily="34" charset="0"/>
                        </a:rPr>
                        <a:t>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Run Retrospectives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Review the process after each sprint and make improvements.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22662034"/>
                  </a:ext>
                </a:extLst>
              </a:tr>
              <a:tr h="591834">
                <a:tc>
                  <a:txBody>
                    <a:bodyPr/>
                    <a:lstStyle/>
                    <a:p>
                      <a:pPr algn="ctr" fontAlgn="ctr"/>
                      <a:r>
                        <a:rPr lang="en-US" sz="1600" b="0" i="0" u="none" strike="noStrike" dirty="0">
                          <a:solidFill>
                            <a:srgbClr val="CAEDFB"/>
                          </a:solidFill>
                          <a:effectLst/>
                          <a:latin typeface="Century Gothic" panose="020B0502020202020204" pitchFamily="34" charset="0"/>
                        </a:rPr>
                        <a:t>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Measure Initial Success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Track progress and measure outcomes against the initial goals.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90052703"/>
                  </a:ext>
                </a:extLst>
              </a:tr>
              <a:tr h="591834">
                <a:tc>
                  <a:txBody>
                    <a:bodyPr/>
                    <a:lstStyle/>
                    <a:p>
                      <a:pPr algn="ctr" fontAlgn="ctr"/>
                      <a:r>
                        <a:rPr lang="en-US" sz="1600" b="0" i="0" u="none" strike="noStrike">
                          <a:solidFill>
                            <a:srgbClr val="CAEDFB"/>
                          </a:solidFill>
                          <a:effectLst/>
                          <a:latin typeface="Century Gothic" panose="020B0502020202020204" pitchFamily="34" charset="0"/>
                        </a:rPr>
                        <a:t>16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Adjust Agile Processes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Make necessary adjustments based on </a:t>
                      </a:r>
                      <a:br>
                        <a:rPr lang="en-US" sz="1200" b="0" i="0" u="none" strike="noStrike">
                          <a:solidFill>
                            <a:srgbClr val="000000"/>
                          </a:solidFill>
                          <a:effectLst/>
                          <a:latin typeface="Century Gothic" panose="020B0502020202020204" pitchFamily="34" charset="0"/>
                        </a:rPr>
                      </a:br>
                      <a:r>
                        <a:rPr lang="en-US" sz="1200" b="0" i="0" u="none" strike="noStrike">
                          <a:solidFill>
                            <a:srgbClr val="000000"/>
                          </a:solidFill>
                          <a:effectLst/>
                          <a:latin typeface="Century Gothic" panose="020B0502020202020204" pitchFamily="34" charset="0"/>
                        </a:rPr>
                        <a:t>feedback from the pilot teams.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830245719"/>
                  </a:ext>
                </a:extLst>
              </a:tr>
              <a:tr h="591834">
                <a:tc>
                  <a:txBody>
                    <a:bodyPr/>
                    <a:lstStyle/>
                    <a:p>
                      <a:pPr algn="ctr" fontAlgn="ctr"/>
                      <a:r>
                        <a:rPr lang="en-US" sz="1600" b="0" i="0" u="none" strike="noStrike">
                          <a:solidFill>
                            <a:srgbClr val="CAEDFB"/>
                          </a:solidFill>
                          <a:effectLst/>
                          <a:latin typeface="Century Gothic" panose="020B0502020202020204" pitchFamily="34" charset="0"/>
                        </a:rPr>
                        <a:t>17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Scale Agile Practices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Expand Agile to additional teams and departments based on pilot results.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972481783"/>
                  </a:ext>
                </a:extLst>
              </a:tr>
              <a:tr h="591834">
                <a:tc>
                  <a:txBody>
                    <a:bodyPr/>
                    <a:lstStyle/>
                    <a:p>
                      <a:pPr algn="ctr" fontAlgn="ctr"/>
                      <a:r>
                        <a:rPr lang="en-US" sz="1600" b="0" i="0" u="none" strike="noStrike">
                          <a:solidFill>
                            <a:srgbClr val="CAEDFB"/>
                          </a:solidFill>
                          <a:effectLst/>
                          <a:latin typeface="Century Gothic" panose="020B0502020202020204" pitchFamily="34" charset="0"/>
                        </a:rPr>
                        <a:t>18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Continue Agile Training</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Provide ongoing, advanced training and </a:t>
                      </a:r>
                      <a:br>
                        <a:rPr lang="en-US" sz="1200" b="0" i="0" u="none" strike="noStrike">
                          <a:solidFill>
                            <a:srgbClr val="000000"/>
                          </a:solidFill>
                          <a:effectLst/>
                          <a:latin typeface="Century Gothic" panose="020B0502020202020204" pitchFamily="34" charset="0"/>
                        </a:rPr>
                      </a:br>
                      <a:r>
                        <a:rPr lang="en-US" sz="1200" b="0" i="0" u="none" strike="noStrike">
                          <a:solidFill>
                            <a:srgbClr val="000000"/>
                          </a:solidFill>
                          <a:effectLst/>
                          <a:latin typeface="Century Gothic" panose="020B0502020202020204" pitchFamily="34" charset="0"/>
                        </a:rPr>
                        <a:t>support as Agile scales.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980217932"/>
                  </a:ext>
                </a:extLst>
              </a:tr>
              <a:tr h="591834">
                <a:tc>
                  <a:txBody>
                    <a:bodyPr/>
                    <a:lstStyle/>
                    <a:p>
                      <a:pPr algn="ctr" fontAlgn="ctr"/>
                      <a:r>
                        <a:rPr lang="en-US" sz="1600" b="0" i="0" u="none" strike="noStrike">
                          <a:solidFill>
                            <a:srgbClr val="CAEDFB"/>
                          </a:solidFill>
                          <a:effectLst/>
                          <a:latin typeface="Century Gothic" panose="020B0502020202020204" pitchFamily="34" charset="0"/>
                        </a:rPr>
                        <a:t>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Integrate Agile with Existing Processes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Align Agile with other methodologies or practices in the organization.</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38630543"/>
                  </a:ext>
                </a:extLst>
              </a:tr>
              <a:tr h="591834">
                <a:tc>
                  <a:txBody>
                    <a:bodyPr/>
                    <a:lstStyle/>
                    <a:p>
                      <a:pPr algn="ctr" fontAlgn="ctr"/>
                      <a:r>
                        <a:rPr lang="en-US" sz="1600" b="0" i="0" u="none" strike="noStrike" dirty="0">
                          <a:solidFill>
                            <a:srgbClr val="CAEDFB"/>
                          </a:solidFill>
                          <a:effectLst/>
                          <a:latin typeface="Century Gothic" panose="020B0502020202020204" pitchFamily="34" charset="0"/>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Monitor Team Velocity</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Track the pace of work completed during sprints to measure productivity.</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833765574"/>
                  </a:ext>
                </a:extLst>
              </a:tr>
            </a:tbl>
          </a:graphicData>
        </a:graphic>
      </p:graphicFrame>
    </p:spTree>
    <p:extLst>
      <p:ext uri="{BB962C8B-B14F-4D97-AF65-F5344CB8AC3E}">
        <p14:creationId xmlns:p14="http://schemas.microsoft.com/office/powerpoint/2010/main" val="410914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2" name="Table 1">
            <a:extLst>
              <a:ext uri="{FF2B5EF4-FFF2-40B4-BE49-F238E27FC236}">
                <a16:creationId xmlns:a16="http://schemas.microsoft.com/office/drawing/2014/main" id="{C9446AA6-CFC5-FDA8-786C-77D7A924034F}"/>
              </a:ext>
            </a:extLst>
          </p:cNvPr>
          <p:cNvGraphicFramePr>
            <a:graphicFrameLocks noGrp="1"/>
          </p:cNvGraphicFramePr>
          <p:nvPr>
            <p:extLst>
              <p:ext uri="{D42A27DB-BD31-4B8C-83A1-F6EECF244321}">
                <p14:modId xmlns:p14="http://schemas.microsoft.com/office/powerpoint/2010/main" val="779336552"/>
              </p:ext>
            </p:extLst>
          </p:nvPr>
        </p:nvGraphicFramePr>
        <p:xfrm>
          <a:off x="407988" y="339725"/>
          <a:ext cx="11469687" cy="6270622"/>
        </p:xfrm>
        <a:graphic>
          <a:graphicData uri="http://schemas.openxmlformats.org/drawingml/2006/table">
            <a:tbl>
              <a:tblPr>
                <a:tableStyleId>{5C22544A-7EE6-4342-B048-85BDC9FD1C3A}</a:tableStyleId>
              </a:tblPr>
              <a:tblGrid>
                <a:gridCol w="623930">
                  <a:extLst>
                    <a:ext uri="{9D8B030D-6E8A-4147-A177-3AD203B41FA5}">
                      <a16:colId xmlns:a16="http://schemas.microsoft.com/office/drawing/2014/main" val="3899444310"/>
                    </a:ext>
                  </a:extLst>
                </a:gridCol>
                <a:gridCol w="3400934">
                  <a:extLst>
                    <a:ext uri="{9D8B030D-6E8A-4147-A177-3AD203B41FA5}">
                      <a16:colId xmlns:a16="http://schemas.microsoft.com/office/drawing/2014/main" val="2256842226"/>
                    </a:ext>
                  </a:extLst>
                </a:gridCol>
                <a:gridCol w="4816351">
                  <a:extLst>
                    <a:ext uri="{9D8B030D-6E8A-4147-A177-3AD203B41FA5}">
                      <a16:colId xmlns:a16="http://schemas.microsoft.com/office/drawing/2014/main" val="3091468056"/>
                    </a:ext>
                  </a:extLst>
                </a:gridCol>
                <a:gridCol w="1147127">
                  <a:extLst>
                    <a:ext uri="{9D8B030D-6E8A-4147-A177-3AD203B41FA5}">
                      <a16:colId xmlns:a16="http://schemas.microsoft.com/office/drawing/2014/main" val="233852042"/>
                    </a:ext>
                  </a:extLst>
                </a:gridCol>
                <a:gridCol w="1481345">
                  <a:extLst>
                    <a:ext uri="{9D8B030D-6E8A-4147-A177-3AD203B41FA5}">
                      <a16:colId xmlns:a16="http://schemas.microsoft.com/office/drawing/2014/main" val="406235734"/>
                    </a:ext>
                  </a:extLst>
                </a:gridCol>
              </a:tblGrid>
              <a:tr h="352282">
                <a:tc gridSpan="3">
                  <a:txBody>
                    <a:bodyPr/>
                    <a:lstStyle/>
                    <a:p>
                      <a:pPr algn="l" fontAlgn="ctr"/>
                      <a:r>
                        <a:rPr lang="en-US" sz="1600" u="none" strike="noStrike" dirty="0">
                          <a:solidFill>
                            <a:schemeClr val="accent4">
                              <a:lumMod val="20000"/>
                              <a:lumOff val="80000"/>
                            </a:schemeClr>
                          </a:solidFill>
                          <a:effectLst/>
                          <a:latin typeface="Century Gothic" panose="020B0502020202020204" pitchFamily="34" charset="0"/>
                        </a:rPr>
                        <a:t>Item</a:t>
                      </a:r>
                      <a:endParaRPr lang="en-US" sz="1600" b="0" i="0" u="none" strike="noStrike" dirty="0">
                        <a:solidFill>
                          <a:schemeClr val="accent4">
                            <a:lumMod val="20000"/>
                            <a:lumOff val="80000"/>
                          </a:schemeClr>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600" u="none" strike="noStrike" dirty="0">
                          <a:solidFill>
                            <a:schemeClr val="bg2"/>
                          </a:solidFill>
                          <a:effectLst/>
                          <a:latin typeface="Century Gothic" panose="020B0502020202020204" pitchFamily="34" charset="0"/>
                        </a:rPr>
                        <a:t>Date Due</a:t>
                      </a:r>
                      <a:endParaRPr lang="en-US" sz="1600" b="0" i="0" u="none" strike="noStrike" dirty="0">
                        <a:solidFill>
                          <a:schemeClr val="bg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600" u="none" strike="noStrike" dirty="0">
                          <a:solidFill>
                            <a:schemeClr val="bg2"/>
                          </a:solidFill>
                          <a:effectLst/>
                          <a:latin typeface="Century Gothic" panose="020B0502020202020204" pitchFamily="34" charset="0"/>
                        </a:rPr>
                        <a:t>Status</a:t>
                      </a:r>
                      <a:endParaRPr lang="en-US" sz="1600" b="0" i="0" u="none" strike="noStrike" dirty="0">
                        <a:solidFill>
                          <a:schemeClr val="bg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12151876"/>
                  </a:ext>
                </a:extLst>
              </a:tr>
              <a:tr h="591834">
                <a:tc>
                  <a:txBody>
                    <a:bodyPr/>
                    <a:lstStyle/>
                    <a:p>
                      <a:pPr algn="ctr" fontAlgn="ctr"/>
                      <a:r>
                        <a:rPr lang="en-US" sz="1600" b="0" i="0" u="none" strike="noStrike">
                          <a:solidFill>
                            <a:srgbClr val="CAEDFB"/>
                          </a:solidFill>
                          <a:effectLst/>
                          <a:latin typeface="Century Gothic" panose="020B0502020202020204" pitchFamily="34" charset="0"/>
                        </a:rPr>
                        <a:t>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Foster Culture of Continuous Improvement</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Encourage regular feedback and iterative improvements within teams.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431161235"/>
                  </a:ext>
                </a:extLst>
              </a:tr>
              <a:tr h="591834">
                <a:tc>
                  <a:txBody>
                    <a:bodyPr/>
                    <a:lstStyle/>
                    <a:p>
                      <a:pPr algn="ctr" fontAlgn="ctr"/>
                      <a:r>
                        <a:rPr lang="en-US" sz="1600" b="0" i="0" u="none" strike="noStrike">
                          <a:solidFill>
                            <a:srgbClr val="CAEDFB"/>
                          </a:solidFill>
                          <a:effectLst/>
                          <a:latin typeface="Century Gothic" panose="020B0502020202020204" pitchFamily="34" charset="0"/>
                        </a:rPr>
                        <a:t>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Update Stakeholders Regularly</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Keep stakeholders informed of progress, </a:t>
                      </a:r>
                      <a:br>
                        <a:rPr lang="en-US" sz="1200" b="0" i="0" u="none" strike="noStrike">
                          <a:solidFill>
                            <a:srgbClr val="000000"/>
                          </a:solidFill>
                          <a:effectLst/>
                          <a:latin typeface="Century Gothic" panose="020B0502020202020204" pitchFamily="34" charset="0"/>
                        </a:rPr>
                      </a:br>
                      <a:r>
                        <a:rPr lang="en-US" sz="1200" b="0" i="0" u="none" strike="noStrike">
                          <a:solidFill>
                            <a:srgbClr val="000000"/>
                          </a:solidFill>
                          <a:effectLst/>
                          <a:latin typeface="Century Gothic" panose="020B0502020202020204" pitchFamily="34" charset="0"/>
                        </a:rPr>
                        <a:t>including challenges and successes.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13296703"/>
                  </a:ext>
                </a:extLst>
              </a:tr>
              <a:tr h="591834">
                <a:tc>
                  <a:txBody>
                    <a:bodyPr/>
                    <a:lstStyle/>
                    <a:p>
                      <a:pPr algn="ctr" fontAlgn="ctr"/>
                      <a:r>
                        <a:rPr lang="en-US" sz="1600" b="0" i="0" u="none" strike="noStrike">
                          <a:solidFill>
                            <a:srgbClr val="CAEDFB"/>
                          </a:solidFill>
                          <a:effectLst/>
                          <a:latin typeface="Century Gothic" panose="020B0502020202020204" pitchFamily="34" charset="0"/>
                        </a:rPr>
                        <a:t>23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Ensure Compliance and Governance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Align Agile practices with organizational policies and governance standards.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21517390"/>
                  </a:ext>
                </a:extLst>
              </a:tr>
              <a:tr h="591834">
                <a:tc>
                  <a:txBody>
                    <a:bodyPr/>
                    <a:lstStyle/>
                    <a:p>
                      <a:pPr algn="ctr" fontAlgn="ctr"/>
                      <a:r>
                        <a:rPr lang="en-US" sz="1600" b="0" i="0" u="none" strike="noStrike">
                          <a:solidFill>
                            <a:srgbClr val="CAEDFB"/>
                          </a:solidFill>
                          <a:effectLst/>
                          <a:latin typeface="Century Gothic" panose="020B0502020202020204" pitchFamily="34" charset="0"/>
                        </a:rPr>
                        <a:t>24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Establish Community</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Create forums or groups for sharing Agile knowledge and experiences within the organization.</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22662034"/>
                  </a:ext>
                </a:extLst>
              </a:tr>
              <a:tr h="591834">
                <a:tc>
                  <a:txBody>
                    <a:bodyPr/>
                    <a:lstStyle/>
                    <a:p>
                      <a:pPr algn="ctr" fontAlgn="ctr"/>
                      <a:r>
                        <a:rPr lang="en-US" sz="1600" b="0" i="0" u="none" strike="noStrike">
                          <a:solidFill>
                            <a:srgbClr val="CAEDFB"/>
                          </a:solidFill>
                          <a:effectLst/>
                          <a:latin typeface="Century Gothic" panose="020B0502020202020204" pitchFamily="34" charset="0"/>
                        </a:rPr>
                        <a:t>25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Review and Update Product Backlog</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Regularly refine and reprioritize the backlog as the transformation progresses.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90052703"/>
                  </a:ext>
                </a:extLst>
              </a:tr>
              <a:tr h="591834">
                <a:tc>
                  <a:txBody>
                    <a:bodyPr/>
                    <a:lstStyle/>
                    <a:p>
                      <a:pPr algn="ctr" fontAlgn="ctr"/>
                      <a:r>
                        <a:rPr lang="en-US" sz="1600" b="0" i="0" u="none" strike="noStrike">
                          <a:solidFill>
                            <a:srgbClr val="CAEDFB"/>
                          </a:solidFill>
                          <a:effectLst/>
                          <a:latin typeface="Century Gothic" panose="020B0502020202020204" pitchFamily="34" charset="0"/>
                        </a:rPr>
                        <a:t>26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Implement Cross-Functional Collaboration</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Encourage collaboration across different teams and departments.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830245719"/>
                  </a:ext>
                </a:extLst>
              </a:tr>
              <a:tr h="591834">
                <a:tc>
                  <a:txBody>
                    <a:bodyPr/>
                    <a:lstStyle/>
                    <a:p>
                      <a:pPr algn="ctr" fontAlgn="ctr"/>
                      <a:r>
                        <a:rPr lang="en-US" sz="1600" b="0" i="0" u="none" strike="noStrike">
                          <a:solidFill>
                            <a:srgbClr val="CAEDFB"/>
                          </a:solidFill>
                          <a:effectLst/>
                          <a:latin typeface="Century Gothic" panose="020B0502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Monitor and Adjust Success Metrics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Continually review and adapt the metrics used </a:t>
                      </a:r>
                      <a:br>
                        <a:rPr lang="en-US" sz="1200" b="0" i="0" u="none" strike="noStrike">
                          <a:solidFill>
                            <a:srgbClr val="000000"/>
                          </a:solidFill>
                          <a:effectLst/>
                          <a:latin typeface="Century Gothic" panose="020B0502020202020204" pitchFamily="34" charset="0"/>
                        </a:rPr>
                      </a:br>
                      <a:r>
                        <a:rPr lang="en-US" sz="1200" b="0" i="0" u="none" strike="noStrike">
                          <a:solidFill>
                            <a:srgbClr val="000000"/>
                          </a:solidFill>
                          <a:effectLst/>
                          <a:latin typeface="Century Gothic" panose="020B0502020202020204" pitchFamily="34" charset="0"/>
                        </a:rPr>
                        <a:t>to measure success.</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972481783"/>
                  </a:ext>
                </a:extLst>
              </a:tr>
              <a:tr h="591834">
                <a:tc>
                  <a:txBody>
                    <a:bodyPr/>
                    <a:lstStyle/>
                    <a:p>
                      <a:pPr algn="ctr" fontAlgn="ctr"/>
                      <a:r>
                        <a:rPr lang="en-US" sz="1600" b="0" i="0" u="none" strike="noStrike">
                          <a:solidFill>
                            <a:srgbClr val="CAEDFB"/>
                          </a:solidFill>
                          <a:effectLst/>
                          <a:latin typeface="Century Gothic" panose="020B0502020202020204" pitchFamily="34" charset="0"/>
                        </a:rPr>
                        <a:t>28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Plan for Long-Term Agile Sustainability</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a:solidFill>
                            <a:srgbClr val="000000"/>
                          </a:solidFill>
                          <a:effectLst/>
                          <a:latin typeface="Century Gothic" panose="020B0502020202020204" pitchFamily="34" charset="0"/>
                        </a:rPr>
                        <a:t>Develop strategies for maintaining Agile </a:t>
                      </a:r>
                      <a:br>
                        <a:rPr lang="en-US" sz="1200" b="0" i="0" u="none" strike="noStrike">
                          <a:solidFill>
                            <a:srgbClr val="000000"/>
                          </a:solidFill>
                          <a:effectLst/>
                          <a:latin typeface="Century Gothic" panose="020B0502020202020204" pitchFamily="34" charset="0"/>
                        </a:rPr>
                      </a:br>
                      <a:r>
                        <a:rPr lang="en-US" sz="1200" b="0" i="0" u="none" strike="noStrike">
                          <a:solidFill>
                            <a:srgbClr val="000000"/>
                          </a:solidFill>
                          <a:effectLst/>
                          <a:latin typeface="Century Gothic" panose="020B0502020202020204" pitchFamily="34" charset="0"/>
                        </a:rPr>
                        <a:t>practices over time.</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980217932"/>
                  </a:ext>
                </a:extLst>
              </a:tr>
              <a:tr h="591834">
                <a:tc>
                  <a:txBody>
                    <a:bodyPr/>
                    <a:lstStyle/>
                    <a:p>
                      <a:pPr algn="ctr" fontAlgn="ctr"/>
                      <a:r>
                        <a:rPr lang="en-US" sz="1600" b="0" i="0" u="none" strike="noStrike">
                          <a:solidFill>
                            <a:srgbClr val="CAEDFB"/>
                          </a:solidFill>
                          <a:effectLst/>
                          <a:latin typeface="Century Gothic" panose="020B0502020202020204" pitchFamily="34" charset="0"/>
                        </a:rPr>
                        <a:t>29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Conduct Final Review of Transformation</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Assess the overall success of the transformation and identify areas for future improvement.</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38630543"/>
                  </a:ext>
                </a:extLst>
              </a:tr>
              <a:tr h="591834">
                <a:tc>
                  <a:txBody>
                    <a:bodyPr/>
                    <a:lstStyle/>
                    <a:p>
                      <a:pPr algn="ctr" fontAlgn="ctr"/>
                      <a:r>
                        <a:rPr lang="en-US" sz="1600" b="0" i="0" u="none" strike="noStrike" dirty="0">
                          <a:solidFill>
                            <a:srgbClr val="CAEDFB"/>
                          </a:solidFill>
                          <a:effectLst/>
                          <a:latin typeface="Century Gothic" panose="020B0502020202020204" pitchFamily="34" charset="0"/>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Celebrate Success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Acknowledge the efforts and successes of the teams involved in the Agile transformation.</a:t>
                      </a:r>
                    </a:p>
                  </a:txBody>
                  <a:tcPr marL="85725"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AFF"/>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66003"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833765574"/>
                  </a:ext>
                </a:extLst>
              </a:tr>
            </a:tbl>
          </a:graphicData>
        </a:graphic>
      </p:graphicFrame>
    </p:spTree>
    <p:extLst>
      <p:ext uri="{BB962C8B-B14F-4D97-AF65-F5344CB8AC3E}">
        <p14:creationId xmlns:p14="http://schemas.microsoft.com/office/powerpoint/2010/main" val="9397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solidFill>
            <a:schemeClr val="bg1">
              <a:alpha val="79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2" y="187960"/>
            <a:ext cx="2326554"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Notes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4" name="Text Box 1">
            <a:extLst>
              <a:ext uri="{FF2B5EF4-FFF2-40B4-BE49-F238E27FC236}">
                <a16:creationId xmlns:a16="http://schemas.microsoft.com/office/drawing/2014/main" id="{2D861170-1456-5096-0F85-C7A0719FACE3}"/>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672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10508</TotalTime>
  <Words>642</Words>
  <Application>Microsoft Office PowerPoint</Application>
  <PresentationFormat>Widescreen</PresentationFormat>
  <Paragraphs>134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136</cp:revision>
  <cp:lastPrinted>2024-08-26T03:42:12Z</cp:lastPrinted>
  <dcterms:created xsi:type="dcterms:W3CDTF">2021-07-07T23:54:57Z</dcterms:created>
  <dcterms:modified xsi:type="dcterms:W3CDTF">2024-10-24T17:54:29Z</dcterms:modified>
</cp:coreProperties>
</file>