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A0A"/>
    <a:srgbClr val="C15560"/>
    <a:srgbClr val="E0A200"/>
    <a:srgbClr val="BC827F"/>
    <a:srgbClr val="C33056"/>
    <a:srgbClr val="9AD0BA"/>
    <a:srgbClr val="A7DFC6"/>
    <a:srgbClr val="53B6C2"/>
    <a:srgbClr val="4CCECF"/>
    <a:srgbClr val="7D7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00ADE-04EF-4929-98A5-DEC3610B2230}" v="1" dt="2024-08-22T19:42:12.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3" autoAdjust="0"/>
    <p:restoredTop sz="96743"/>
  </p:normalViewPr>
  <p:slideViewPr>
    <p:cSldViewPr snapToGrid="0" snapToObjects="1">
      <p:cViewPr varScale="1">
        <p:scale>
          <a:sx n="128" d="100"/>
          <a:sy n="128" d="100"/>
        </p:scale>
        <p:origin x="7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7400ADE-04EF-4929-98A5-DEC3610B2230}"/>
    <pc:docChg chg="custSel modSld">
      <pc:chgData name="Bess Dunlevy" userId="dd4b9a8537dbe9d0" providerId="LiveId" clId="{37400ADE-04EF-4929-98A5-DEC3610B2230}" dt="2024-08-22T19:42:12.110" v="2" actId="14826"/>
      <pc:docMkLst>
        <pc:docMk/>
      </pc:docMkLst>
      <pc:sldChg chg="modSp mod">
        <pc:chgData name="Bess Dunlevy" userId="dd4b9a8537dbe9d0" providerId="LiveId" clId="{37400ADE-04EF-4929-98A5-DEC3610B2230}" dt="2024-08-22T19:42:12.110" v="2" actId="14826"/>
        <pc:sldMkLst>
          <pc:docMk/>
          <pc:sldMk cId="1508588292" sldId="342"/>
        </pc:sldMkLst>
        <pc:spChg chg="mod">
          <ac:chgData name="Bess Dunlevy" userId="dd4b9a8537dbe9d0" providerId="LiveId" clId="{37400ADE-04EF-4929-98A5-DEC3610B2230}" dt="2024-08-22T19:41:40.464" v="0" actId="20577"/>
          <ac:spMkLst>
            <pc:docMk/>
            <pc:sldMk cId="1508588292" sldId="342"/>
            <ac:spMk id="3" creationId="{C34A8630-9655-37EE-C42D-A33BD09AB850}"/>
          </ac:spMkLst>
        </pc:spChg>
        <pc:picChg chg="mod">
          <ac:chgData name="Bess Dunlevy" userId="dd4b9a8537dbe9d0" providerId="LiveId" clId="{37400ADE-04EF-4929-98A5-DEC3610B2230}" dt="2024-08-22T19:42:12.110" v="2" actId="14826"/>
          <ac:picMkLst>
            <pc:docMk/>
            <pc:sldMk cId="1508588292" sldId="342"/>
            <ac:picMk id="6" creationId="{B4147857-9824-7664-5C9A-308A8DA44372}"/>
          </ac:picMkLst>
        </pc:picChg>
      </pc:sldChg>
      <pc:sldChg chg="delSp mod">
        <pc:chgData name="Bess Dunlevy" userId="dd4b9a8537dbe9d0" providerId="LiveId" clId="{37400ADE-04EF-4929-98A5-DEC3610B2230}" dt="2024-08-22T19:41:44.127" v="1" actId="478"/>
        <pc:sldMkLst>
          <pc:docMk/>
          <pc:sldMk cId="3611836273" sldId="354"/>
        </pc:sldMkLst>
        <pc:spChg chg="del">
          <ac:chgData name="Bess Dunlevy" userId="dd4b9a8537dbe9d0" providerId="LiveId" clId="{37400ADE-04EF-4929-98A5-DEC3610B2230}" dt="2024-08-22T19:41:44.127" v="1" actId="478"/>
          <ac:spMkLst>
            <pc:docMk/>
            <pc:sldMk cId="3611836273" sldId="354"/>
            <ac:spMk id="60" creationId="{AAA0962E-E5F8-5444-E625-BDD17E2D3F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bg1"/>
            </a:gs>
            <a:gs pos="58000">
              <a:schemeClr val="bg1">
                <a:lumMod val="95000"/>
              </a:schemeClr>
            </a:gs>
            <a:gs pos="98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70&amp;utm_source=template-powerpoint&amp;utm_medium=content&amp;utm_campaign=A3+Root+Cause+Analysis-powerpoint-12170&amp;lpa=A3+Root+Cause+Analysis+powerpoint+1217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White 3D rendering of a honeycomb">
            <a:extLst>
              <a:ext uri="{FF2B5EF4-FFF2-40B4-BE49-F238E27FC236}">
                <a16:creationId xmlns:a16="http://schemas.microsoft.com/office/drawing/2014/main" id="{1526CDBF-3098-FEB9-4A60-3BE5EAE3CBE6}"/>
              </a:ext>
            </a:extLst>
          </p:cNvPr>
          <p:cNvPicPr>
            <a:picLocks noChangeAspect="1"/>
          </p:cNvPicPr>
          <p:nvPr/>
        </p:nvPicPr>
        <p:blipFill rotWithShape="1">
          <a:blip r:embed="rId2">
            <a:alphaModFix amt="60000"/>
          </a:blip>
          <a:srcRect t="7813" b="7813"/>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3"/>
          <a:srcRect/>
          <a:stretch/>
        </p:blipFill>
        <p:spPr>
          <a:xfrm>
            <a:off x="2293344" y="1821207"/>
            <a:ext cx="7605312" cy="4223891"/>
          </a:xfrm>
          <a:prstGeom prst="rect">
            <a:avLst/>
          </a:prstGeom>
          <a:noFill/>
          <a:ln w="28575">
            <a:noFill/>
          </a:ln>
          <a:effectLst>
            <a:outerShdw blurRad="50800" dist="38100" dir="5400000" algn="t" rotWithShape="0">
              <a:prstClr val="black">
                <a:alpha val="40000"/>
              </a:prstClr>
            </a:outerShdw>
          </a:effectLst>
        </p:spPr>
      </p:pic>
      <p:pic>
        <p:nvPicPr>
          <p:cNvPr id="2" name="Google Shape;93;p1">
            <a:hlinkClick r:id="rId4"/>
            <a:extLst>
              <a:ext uri="{FF2B5EF4-FFF2-40B4-BE49-F238E27FC236}">
                <a16:creationId xmlns:a16="http://schemas.microsoft.com/office/drawing/2014/main" id="{16BCC30B-76FD-AAF7-2EDE-3A53C6542D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48581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A3 Root Cause Analysis Template</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 name="Picture 55" descr="White 3D rendering of a honeycomb">
            <a:extLst>
              <a:ext uri="{FF2B5EF4-FFF2-40B4-BE49-F238E27FC236}">
                <a16:creationId xmlns:a16="http://schemas.microsoft.com/office/drawing/2014/main" id="{D7274EF9-F7D7-2041-384C-127943878FDD}"/>
              </a:ext>
            </a:extLst>
          </p:cNvPr>
          <p:cNvPicPr>
            <a:picLocks noChangeAspect="1"/>
          </p:cNvPicPr>
          <p:nvPr/>
        </p:nvPicPr>
        <p:blipFill rotWithShape="1">
          <a:blip r:embed="rId3">
            <a:alphaModFix amt="40000"/>
          </a:blip>
          <a:srcRect l="-7158" t="3646" r="7158" b="4829"/>
          <a:stretch/>
        </p:blipFill>
        <p:spPr>
          <a:xfrm>
            <a:off x="952500" y="0"/>
            <a:ext cx="11239500" cy="6858000"/>
          </a:xfrm>
          <a:prstGeom prst="rect">
            <a:avLst/>
          </a:prstGeom>
        </p:spPr>
      </p:pic>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a:off x="-1" y="0"/>
            <a:ext cx="350108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4258985" y="293155"/>
            <a:ext cx="7215572" cy="815608"/>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Root Cause Analysis</a:t>
            </a:r>
          </a:p>
          <a:p>
            <a:pPr>
              <a:spcBef>
                <a:spcPts val="600"/>
              </a:spcBef>
            </a:pPr>
            <a:r>
              <a:rPr lang="en-US" sz="1200" dirty="0">
                <a:solidFill>
                  <a:schemeClr val="tx1">
                    <a:lumMod val="65000"/>
                    <a:lumOff val="35000"/>
                  </a:schemeClr>
                </a:solidFill>
                <a:latin typeface="Century Gothic" panose="020B0502020202020204" pitchFamily="34" charset="0"/>
              </a:rPr>
              <a:t>What are the root causes of the issue? What tools and data were used to determine the root causes? </a:t>
            </a:r>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4"/>
          <a:stretch>
            <a:fillRect/>
          </a:stretch>
        </p:blipFill>
        <p:spPr>
          <a:xfrm>
            <a:off x="214440" y="353380"/>
            <a:ext cx="392147" cy="39214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3707283" y="323820"/>
            <a:ext cx="505098" cy="50509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5"/>
          <a:stretch>
            <a:fillRect/>
          </a:stretch>
        </p:blipFill>
        <p:spPr>
          <a:xfrm>
            <a:off x="3802413" y="387931"/>
            <a:ext cx="371546" cy="371546"/>
          </a:xfrm>
          <a:prstGeom prst="rect">
            <a:avLst/>
          </a:prstGeom>
        </p:spPr>
      </p:pic>
      <p:sp>
        <p:nvSpPr>
          <p:cNvPr id="25" name="TextBox 24">
            <a:extLst>
              <a:ext uri="{FF2B5EF4-FFF2-40B4-BE49-F238E27FC236}">
                <a16:creationId xmlns:a16="http://schemas.microsoft.com/office/drawing/2014/main" id="{5F3DAC1F-9F5B-124D-7C0C-FC158388F155}"/>
              </a:ext>
            </a:extLst>
          </p:cNvPr>
          <p:cNvSpPr txBox="1"/>
          <p:nvPr/>
        </p:nvSpPr>
        <p:spPr>
          <a:xfrm>
            <a:off x="672508" y="271465"/>
            <a:ext cx="2475806" cy="1184940"/>
          </a:xfrm>
          <a:prstGeom prst="rect">
            <a:avLst/>
          </a:prstGeom>
          <a:noFill/>
        </p:spPr>
        <p:txBody>
          <a:bodyPr wrap="square" rtlCol="0">
            <a:spAutoFit/>
          </a:bodyPr>
          <a:lstStyle/>
          <a:p>
            <a:r>
              <a:rPr lang="en-US" b="1" dirty="0">
                <a:solidFill>
                  <a:schemeClr val="bg1"/>
                </a:solidFill>
                <a:latin typeface="Century Gothic" panose="020B0502020202020204" pitchFamily="34" charset="0"/>
              </a:rPr>
              <a:t>Background</a:t>
            </a:r>
          </a:p>
          <a:p>
            <a:pPr>
              <a:spcBef>
                <a:spcPts val="600"/>
              </a:spcBef>
            </a:pPr>
            <a:r>
              <a:rPr lang="en-US" sz="1200" dirty="0">
                <a:solidFill>
                  <a:schemeClr val="bg1"/>
                </a:solidFill>
                <a:latin typeface="Century Gothic" panose="020B0502020202020204" pitchFamily="34" charset="0"/>
              </a:rPr>
              <a:t>Describe the problem, its importance, and the expected benefits of solving the issue.</a:t>
            </a:r>
          </a:p>
        </p:txBody>
      </p:sp>
      <p:sp>
        <p:nvSpPr>
          <p:cNvPr id="28" name="TextBox 27">
            <a:extLst>
              <a:ext uri="{FF2B5EF4-FFF2-40B4-BE49-F238E27FC236}">
                <a16:creationId xmlns:a16="http://schemas.microsoft.com/office/drawing/2014/main" id="{DCC0046E-B1CA-8979-7866-BEEF404766B6}"/>
              </a:ext>
            </a:extLst>
          </p:cNvPr>
          <p:cNvSpPr txBox="1"/>
          <p:nvPr/>
        </p:nvSpPr>
        <p:spPr>
          <a:xfrm>
            <a:off x="665349" y="4732305"/>
            <a:ext cx="2573200" cy="1184940"/>
          </a:xfrm>
          <a:prstGeom prst="rect">
            <a:avLst/>
          </a:prstGeom>
          <a:noFill/>
        </p:spPr>
        <p:txBody>
          <a:bodyPr wrap="square" rtlCol="0">
            <a:spAutoFit/>
          </a:bodyPr>
          <a:lstStyle/>
          <a:p>
            <a:r>
              <a:rPr lang="en-US" b="1" dirty="0">
                <a:solidFill>
                  <a:schemeClr val="bg1"/>
                </a:solidFill>
                <a:latin typeface="Century Gothic" panose="020B0502020202020204" pitchFamily="34" charset="0"/>
              </a:rPr>
              <a:t>Current State</a:t>
            </a:r>
          </a:p>
          <a:p>
            <a:pPr>
              <a:spcBef>
                <a:spcPts val="600"/>
              </a:spcBef>
            </a:pPr>
            <a:r>
              <a:rPr lang="en-US" sz="1200" dirty="0">
                <a:solidFill>
                  <a:schemeClr val="bg1"/>
                </a:solidFill>
                <a:latin typeface="Century Gothic" panose="020B0502020202020204" pitchFamily="34" charset="0"/>
              </a:rPr>
              <a:t>Describe what we know, what we need to find out, and the scope and nature of the problem. </a:t>
            </a:r>
          </a:p>
        </p:txBody>
      </p:sp>
      <p:pic>
        <p:nvPicPr>
          <p:cNvPr id="39" name="Graphic 38">
            <a:extLst>
              <a:ext uri="{FF2B5EF4-FFF2-40B4-BE49-F238E27FC236}">
                <a16:creationId xmlns:a16="http://schemas.microsoft.com/office/drawing/2014/main" id="{DBDABE2F-487A-D9E9-09A1-A9EB76E536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5599" y="4798242"/>
            <a:ext cx="390988" cy="390988"/>
          </a:xfrm>
          <a:prstGeom prst="rect">
            <a:avLst/>
          </a:prstGeom>
        </p:spPr>
      </p:pic>
      <p:sp>
        <p:nvSpPr>
          <p:cNvPr id="5" name="TextBox 4">
            <a:extLst>
              <a:ext uri="{FF2B5EF4-FFF2-40B4-BE49-F238E27FC236}">
                <a16:creationId xmlns:a16="http://schemas.microsoft.com/office/drawing/2014/main" id="{1A363903-2FE6-4C5A-BCB8-438EC2A7A731}"/>
              </a:ext>
            </a:extLst>
          </p:cNvPr>
          <p:cNvSpPr txBox="1"/>
          <p:nvPr/>
        </p:nvSpPr>
        <p:spPr>
          <a:xfrm>
            <a:off x="4258985" y="1642226"/>
            <a:ext cx="7215572" cy="815608"/>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Countermeasures</a:t>
            </a:r>
          </a:p>
          <a:p>
            <a:pPr>
              <a:spcBef>
                <a:spcPts val="600"/>
              </a:spcBef>
            </a:pPr>
            <a:r>
              <a:rPr lang="en-US" sz="1200" dirty="0">
                <a:solidFill>
                  <a:schemeClr val="tx1">
                    <a:lumMod val="65000"/>
                    <a:lumOff val="35000"/>
                  </a:schemeClr>
                </a:solidFill>
                <a:latin typeface="Century Gothic" panose="020B0502020202020204" pitchFamily="34" charset="0"/>
              </a:rPr>
              <a:t>What corrective actions will resolve the root causes? What are the potential impacts of implementing these solutions? </a:t>
            </a:r>
          </a:p>
        </p:txBody>
      </p:sp>
      <p:sp>
        <p:nvSpPr>
          <p:cNvPr id="6" name="Oval 5">
            <a:extLst>
              <a:ext uri="{FF2B5EF4-FFF2-40B4-BE49-F238E27FC236}">
                <a16:creationId xmlns:a16="http://schemas.microsoft.com/office/drawing/2014/main" id="{EE7985CB-EA05-52E1-2414-B233718E1990}"/>
              </a:ext>
            </a:extLst>
          </p:cNvPr>
          <p:cNvSpPr/>
          <p:nvPr/>
        </p:nvSpPr>
        <p:spPr>
          <a:xfrm>
            <a:off x="3707283" y="1672891"/>
            <a:ext cx="505098" cy="50509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D7DCD8B8-3BC1-D76C-27AE-13A82FF95B3B}"/>
              </a:ext>
            </a:extLst>
          </p:cNvPr>
          <p:cNvGraphicFramePr>
            <a:graphicFrameLocks noGrp="1"/>
          </p:cNvGraphicFramePr>
          <p:nvPr>
            <p:extLst>
              <p:ext uri="{D42A27DB-BD31-4B8C-83A1-F6EECF244321}">
                <p14:modId xmlns:p14="http://schemas.microsoft.com/office/powerpoint/2010/main" val="1005067655"/>
              </p:ext>
            </p:extLst>
          </p:nvPr>
        </p:nvGraphicFramePr>
        <p:xfrm>
          <a:off x="4345651" y="3473352"/>
          <a:ext cx="7128904" cy="1195877"/>
        </p:xfrm>
        <a:graphic>
          <a:graphicData uri="http://schemas.openxmlformats.org/drawingml/2006/table">
            <a:tbl>
              <a:tblPr firstRow="1" bandRow="1">
                <a:tableStyleId>{5C22544A-7EE6-4342-B048-85BDC9FD1C3A}</a:tableStyleId>
              </a:tblPr>
              <a:tblGrid>
                <a:gridCol w="1782226">
                  <a:extLst>
                    <a:ext uri="{9D8B030D-6E8A-4147-A177-3AD203B41FA5}">
                      <a16:colId xmlns:a16="http://schemas.microsoft.com/office/drawing/2014/main" val="1672129667"/>
                    </a:ext>
                  </a:extLst>
                </a:gridCol>
                <a:gridCol w="1782226">
                  <a:extLst>
                    <a:ext uri="{9D8B030D-6E8A-4147-A177-3AD203B41FA5}">
                      <a16:colId xmlns:a16="http://schemas.microsoft.com/office/drawing/2014/main" val="602210714"/>
                    </a:ext>
                  </a:extLst>
                </a:gridCol>
                <a:gridCol w="1782226">
                  <a:extLst>
                    <a:ext uri="{9D8B030D-6E8A-4147-A177-3AD203B41FA5}">
                      <a16:colId xmlns:a16="http://schemas.microsoft.com/office/drawing/2014/main" val="573925038"/>
                    </a:ext>
                  </a:extLst>
                </a:gridCol>
                <a:gridCol w="1782226">
                  <a:extLst>
                    <a:ext uri="{9D8B030D-6E8A-4147-A177-3AD203B41FA5}">
                      <a16:colId xmlns:a16="http://schemas.microsoft.com/office/drawing/2014/main" val="3143907215"/>
                    </a:ext>
                  </a:extLst>
                </a:gridCol>
              </a:tblGrid>
              <a:tr h="301970">
                <a:tc>
                  <a:txBody>
                    <a:bodyPr/>
                    <a:lstStyle/>
                    <a:p>
                      <a:pPr algn="ctr">
                        <a:lnSpc>
                          <a:spcPct val="100000"/>
                        </a:lnSpc>
                      </a:pPr>
                      <a:r>
                        <a:rPr lang="en-US" sz="1100" dirty="0">
                          <a:solidFill>
                            <a:schemeClr val="bg1"/>
                          </a:solidFill>
                          <a:latin typeface="Century Gothic" panose="020B0502020202020204" pitchFamily="34" charset="0"/>
                        </a:rPr>
                        <a:t>Activity</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100" dirty="0">
                          <a:solidFill>
                            <a:schemeClr val="bg1"/>
                          </a:solidFill>
                          <a:latin typeface="Century Gothic" panose="020B0502020202020204" pitchFamily="34" charset="0"/>
                        </a:rPr>
                        <a:t>Owner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Start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Due Date</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0915962"/>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Activity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Activity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55794"/>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Activity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bl>
          </a:graphicData>
        </a:graphic>
      </p:graphicFrame>
      <p:sp>
        <p:nvSpPr>
          <p:cNvPr id="4" name="TextBox 3">
            <a:extLst>
              <a:ext uri="{FF2B5EF4-FFF2-40B4-BE49-F238E27FC236}">
                <a16:creationId xmlns:a16="http://schemas.microsoft.com/office/drawing/2014/main" id="{4E6AA45A-9F9B-3B16-EA7D-A8DD7DAAD3CB}"/>
              </a:ext>
            </a:extLst>
          </p:cNvPr>
          <p:cNvSpPr txBox="1"/>
          <p:nvPr/>
        </p:nvSpPr>
        <p:spPr>
          <a:xfrm>
            <a:off x="653192" y="2010644"/>
            <a:ext cx="2734778" cy="2154436"/>
          </a:xfrm>
          <a:prstGeom prst="rect">
            <a:avLst/>
          </a:prstGeom>
          <a:noFill/>
        </p:spPr>
        <p:txBody>
          <a:bodyPr wrap="square" tIns="45720" rtlCol="0">
            <a:spAutoFit/>
          </a:bodyPr>
          <a:lstStyle/>
          <a:p>
            <a:r>
              <a:rPr lang="en-US" b="1" dirty="0">
                <a:solidFill>
                  <a:schemeClr val="bg1"/>
                </a:solidFill>
                <a:latin typeface="Century Gothic" panose="020B0502020202020204" pitchFamily="34" charset="0"/>
              </a:rPr>
              <a:t>Team Members</a:t>
            </a:r>
          </a:p>
          <a:p>
            <a:endParaRPr lang="en-US" sz="800" b="1" dirty="0">
              <a:solidFill>
                <a:schemeClr val="bg1"/>
              </a:solidFill>
              <a:latin typeface="Century Gothic" panose="020B0502020202020204" pitchFamily="34" charset="0"/>
            </a:endParaRPr>
          </a:p>
          <a:p>
            <a:r>
              <a:rPr lang="en-US" sz="1200" b="1" dirty="0">
                <a:solidFill>
                  <a:schemeClr val="bg1"/>
                </a:solidFill>
                <a:latin typeface="Century Gothic" panose="020B0502020202020204" pitchFamily="34" charset="0"/>
              </a:rPr>
              <a:t>Name: </a:t>
            </a:r>
            <a:r>
              <a:rPr lang="en-US" sz="1200" dirty="0">
                <a:solidFill>
                  <a:schemeClr val="bg1"/>
                </a:solidFill>
                <a:latin typeface="Century Gothic" panose="020B0502020202020204" pitchFamily="34" charset="0"/>
              </a:rPr>
              <a:t>Name</a:t>
            </a:r>
          </a:p>
          <a:p>
            <a:r>
              <a:rPr lang="en-US" sz="1200" b="1" dirty="0">
                <a:solidFill>
                  <a:schemeClr val="bg1"/>
                </a:solidFill>
                <a:latin typeface="Century Gothic" panose="020B0502020202020204" pitchFamily="34" charset="0"/>
              </a:rPr>
              <a:t>Role: </a:t>
            </a:r>
            <a:r>
              <a:rPr lang="en-US" sz="1200" dirty="0">
                <a:solidFill>
                  <a:schemeClr val="bg1"/>
                </a:solidFill>
                <a:latin typeface="Century Gothic" panose="020B0502020202020204" pitchFamily="34" charset="0"/>
              </a:rPr>
              <a:t>Role responsibilities</a:t>
            </a:r>
          </a:p>
          <a:p>
            <a:endParaRPr lang="en-US" sz="1200" i="1" dirty="0">
              <a:solidFill>
                <a:schemeClr val="bg1"/>
              </a:solidFill>
              <a:latin typeface="Century Gothic" panose="020B0502020202020204" pitchFamily="34" charset="0"/>
            </a:endParaRPr>
          </a:p>
          <a:p>
            <a:r>
              <a:rPr lang="en-US" sz="1200" b="1" dirty="0">
                <a:solidFill>
                  <a:schemeClr val="bg1"/>
                </a:solidFill>
                <a:latin typeface="Century Gothic" panose="020B0502020202020204" pitchFamily="34" charset="0"/>
              </a:rPr>
              <a:t>Name: </a:t>
            </a:r>
            <a:r>
              <a:rPr lang="en-US" sz="1200" dirty="0">
                <a:solidFill>
                  <a:schemeClr val="bg1"/>
                </a:solidFill>
                <a:latin typeface="Century Gothic" panose="020B0502020202020204" pitchFamily="34" charset="0"/>
              </a:rPr>
              <a:t>Name</a:t>
            </a:r>
          </a:p>
          <a:p>
            <a:r>
              <a:rPr lang="en-US" sz="1200" b="1" dirty="0">
                <a:solidFill>
                  <a:schemeClr val="bg1"/>
                </a:solidFill>
                <a:latin typeface="Century Gothic" panose="020B0502020202020204" pitchFamily="34" charset="0"/>
              </a:rPr>
              <a:t>Role: </a:t>
            </a:r>
            <a:r>
              <a:rPr lang="en-US" sz="1200" dirty="0">
                <a:solidFill>
                  <a:schemeClr val="bg1"/>
                </a:solidFill>
                <a:latin typeface="Century Gothic" panose="020B0502020202020204" pitchFamily="34" charset="0"/>
              </a:rPr>
              <a:t>Role responsibilities</a:t>
            </a:r>
          </a:p>
          <a:p>
            <a:endParaRPr lang="en-US" sz="1200" i="1" dirty="0">
              <a:solidFill>
                <a:schemeClr val="bg1"/>
              </a:solidFill>
              <a:latin typeface="Century Gothic" panose="020B0502020202020204" pitchFamily="34" charset="0"/>
            </a:endParaRPr>
          </a:p>
          <a:p>
            <a:r>
              <a:rPr lang="en-US" sz="1200" b="1" dirty="0">
                <a:solidFill>
                  <a:schemeClr val="bg1"/>
                </a:solidFill>
                <a:latin typeface="Century Gothic" panose="020B0502020202020204" pitchFamily="34" charset="0"/>
              </a:rPr>
              <a:t>Name: </a:t>
            </a:r>
            <a:r>
              <a:rPr lang="en-US" sz="1200" dirty="0">
                <a:solidFill>
                  <a:schemeClr val="bg1"/>
                </a:solidFill>
                <a:latin typeface="Century Gothic" panose="020B0502020202020204" pitchFamily="34" charset="0"/>
              </a:rPr>
              <a:t>Name</a:t>
            </a:r>
          </a:p>
          <a:p>
            <a:r>
              <a:rPr lang="en-US" sz="1200" b="1" dirty="0">
                <a:solidFill>
                  <a:schemeClr val="bg1"/>
                </a:solidFill>
                <a:latin typeface="Century Gothic" panose="020B0502020202020204" pitchFamily="34" charset="0"/>
              </a:rPr>
              <a:t>Role: </a:t>
            </a:r>
            <a:r>
              <a:rPr lang="en-US" sz="1200" dirty="0">
                <a:solidFill>
                  <a:schemeClr val="bg1"/>
                </a:solidFill>
                <a:latin typeface="Century Gothic" panose="020B0502020202020204" pitchFamily="34" charset="0"/>
              </a:rPr>
              <a:t>Role responsibilities</a:t>
            </a:r>
            <a:endParaRPr lang="en-US" sz="1200" i="1" dirty="0">
              <a:solidFill>
                <a:schemeClr val="bg1"/>
              </a:solidFill>
              <a:latin typeface="Century Gothic" panose="020B0502020202020204" pitchFamily="34" charset="0"/>
            </a:endParaRPr>
          </a:p>
          <a:p>
            <a:endParaRPr lang="en-US" sz="1200" i="1" dirty="0">
              <a:solidFill>
                <a:schemeClr val="bg1"/>
              </a:solidFill>
              <a:latin typeface="Century Gothic" panose="020B0502020202020204" pitchFamily="34" charset="0"/>
            </a:endParaRPr>
          </a:p>
        </p:txBody>
      </p:sp>
      <p:pic>
        <p:nvPicPr>
          <p:cNvPr id="7" name="Graphic 6">
            <a:extLst>
              <a:ext uri="{FF2B5EF4-FFF2-40B4-BE49-F238E27FC236}">
                <a16:creationId xmlns:a16="http://schemas.microsoft.com/office/drawing/2014/main" id="{3732C297-A635-2095-62B3-47170D5192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133" y="2042753"/>
            <a:ext cx="421542" cy="421542"/>
          </a:xfrm>
          <a:prstGeom prst="rect">
            <a:avLst/>
          </a:prstGeom>
        </p:spPr>
      </p:pic>
      <p:sp>
        <p:nvSpPr>
          <p:cNvPr id="18" name="TextBox 17">
            <a:extLst>
              <a:ext uri="{FF2B5EF4-FFF2-40B4-BE49-F238E27FC236}">
                <a16:creationId xmlns:a16="http://schemas.microsoft.com/office/drawing/2014/main" id="{F2374E07-9DBD-5F27-D754-573CD0491504}"/>
              </a:ext>
            </a:extLst>
          </p:cNvPr>
          <p:cNvSpPr txBox="1"/>
          <p:nvPr/>
        </p:nvSpPr>
        <p:spPr>
          <a:xfrm>
            <a:off x="4258985" y="3027514"/>
            <a:ext cx="7215572"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Action Plan</a:t>
            </a:r>
          </a:p>
        </p:txBody>
      </p:sp>
      <p:sp>
        <p:nvSpPr>
          <p:cNvPr id="33" name="Oval 32">
            <a:extLst>
              <a:ext uri="{FF2B5EF4-FFF2-40B4-BE49-F238E27FC236}">
                <a16:creationId xmlns:a16="http://schemas.microsoft.com/office/drawing/2014/main" id="{F2A3B05E-CC34-519C-2CEC-D1FD81502545}"/>
              </a:ext>
            </a:extLst>
          </p:cNvPr>
          <p:cNvSpPr/>
          <p:nvPr/>
        </p:nvSpPr>
        <p:spPr>
          <a:xfrm>
            <a:off x="3707283" y="3007379"/>
            <a:ext cx="505098" cy="50509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2D4DC73-1DB9-52DD-7810-3BB92B1BAF2B}"/>
              </a:ext>
            </a:extLst>
          </p:cNvPr>
          <p:cNvSpPr txBox="1"/>
          <p:nvPr/>
        </p:nvSpPr>
        <p:spPr>
          <a:xfrm>
            <a:off x="4258985" y="5286239"/>
            <a:ext cx="7215572" cy="63094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Monitoring/Follow-Up</a:t>
            </a:r>
          </a:p>
          <a:p>
            <a:pPr>
              <a:spcBef>
                <a:spcPts val="600"/>
              </a:spcBef>
            </a:pPr>
            <a:r>
              <a:rPr lang="en-US" sz="1200" dirty="0">
                <a:solidFill>
                  <a:schemeClr val="tx1">
                    <a:lumMod val="65000"/>
                    <a:lumOff val="35000"/>
                  </a:schemeClr>
                </a:solidFill>
                <a:latin typeface="Century Gothic" panose="020B0502020202020204" pitchFamily="34" charset="0"/>
              </a:rPr>
              <a:t>How will we evaluate results after implementation? What steps will we take to sustain success?</a:t>
            </a:r>
          </a:p>
        </p:txBody>
      </p:sp>
      <p:sp>
        <p:nvSpPr>
          <p:cNvPr id="37" name="Oval 36">
            <a:extLst>
              <a:ext uri="{FF2B5EF4-FFF2-40B4-BE49-F238E27FC236}">
                <a16:creationId xmlns:a16="http://schemas.microsoft.com/office/drawing/2014/main" id="{43EB503F-42AB-5A56-C946-CF8D84BCCBD1}"/>
              </a:ext>
            </a:extLst>
          </p:cNvPr>
          <p:cNvSpPr/>
          <p:nvPr/>
        </p:nvSpPr>
        <p:spPr>
          <a:xfrm>
            <a:off x="3707283" y="5316904"/>
            <a:ext cx="505098" cy="50509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white magnifying glass on a black background&#10;&#10;Description automatically generated">
            <a:extLst>
              <a:ext uri="{FF2B5EF4-FFF2-40B4-BE49-F238E27FC236}">
                <a16:creationId xmlns:a16="http://schemas.microsoft.com/office/drawing/2014/main" id="{9BA3DA9B-C662-9A13-6EDB-B34E83D3EF12}"/>
              </a:ext>
            </a:extLst>
          </p:cNvPr>
          <p:cNvPicPr>
            <a:picLocks noChangeAspect="1"/>
          </p:cNvPicPr>
          <p:nvPr/>
        </p:nvPicPr>
        <p:blipFill>
          <a:blip r:embed="rId10"/>
          <a:stretch>
            <a:fillRect/>
          </a:stretch>
        </p:blipFill>
        <p:spPr>
          <a:xfrm>
            <a:off x="3774121" y="5376213"/>
            <a:ext cx="358405" cy="358405"/>
          </a:xfrm>
          <a:prstGeom prst="rect">
            <a:avLst/>
          </a:prstGeom>
        </p:spPr>
      </p:pic>
      <p:pic>
        <p:nvPicPr>
          <p:cNvPr id="40" name="Graphic 39">
            <a:extLst>
              <a:ext uri="{FF2B5EF4-FFF2-40B4-BE49-F238E27FC236}">
                <a16:creationId xmlns:a16="http://schemas.microsoft.com/office/drawing/2014/main" id="{09B6AF2B-00BC-3B76-6399-27C8772E19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23385" y="3107685"/>
            <a:ext cx="285907" cy="285907"/>
          </a:xfrm>
          <a:prstGeom prst="rect">
            <a:avLst/>
          </a:prstGeom>
        </p:spPr>
      </p:pic>
      <p:pic>
        <p:nvPicPr>
          <p:cNvPr id="44" name="Picture 43" descr="A black shield with a check mark&#10;&#10;Description automatically generated">
            <a:extLst>
              <a:ext uri="{FF2B5EF4-FFF2-40B4-BE49-F238E27FC236}">
                <a16:creationId xmlns:a16="http://schemas.microsoft.com/office/drawing/2014/main" id="{0D9FA3D9-869D-BE17-57AC-87D4F0509B07}"/>
              </a:ext>
            </a:extLst>
          </p:cNvPr>
          <p:cNvPicPr>
            <a:picLocks noChangeAspect="1"/>
          </p:cNvPicPr>
          <p:nvPr/>
        </p:nvPicPr>
        <p:blipFill>
          <a:blip r:embed="rId13"/>
          <a:stretch>
            <a:fillRect/>
          </a:stretch>
        </p:blipFill>
        <p:spPr>
          <a:xfrm>
            <a:off x="3784376" y="1750764"/>
            <a:ext cx="356927" cy="356927"/>
          </a:xfrm>
          <a:prstGeom prst="rect">
            <a:avLst/>
          </a:prstGeom>
        </p:spPr>
      </p:pic>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4675</TotalTime>
  <Words>273</Words>
  <Application>Microsoft Macintosh PowerPoint</Application>
  <PresentationFormat>Widescreen</PresentationFormat>
  <Paragraphs>43</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108</cp:revision>
  <dcterms:created xsi:type="dcterms:W3CDTF">2022-05-22T18:55:25Z</dcterms:created>
  <dcterms:modified xsi:type="dcterms:W3CDTF">2024-09-06T18:15:27Z</dcterms:modified>
</cp:coreProperties>
</file>