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42" r:id="rId2"/>
    <p:sldId id="256" r:id="rId3"/>
    <p:sldId id="344" r:id="rId4"/>
    <p:sldId id="343" r:id="rId5"/>
    <p:sldId id="345" r:id="rId6"/>
    <p:sldId id="346"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C3BA05"/>
    <a:srgbClr val="578EA9"/>
    <a:srgbClr val="F2F2F2"/>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C98740-957C-4D0D-B351-83FAD26336D8}" v="6" dt="2024-08-03T22:02:22.5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84"/>
  </p:normalViewPr>
  <p:slideViewPr>
    <p:cSldViewPr snapToGrid="0">
      <p:cViewPr varScale="1">
        <p:scale>
          <a:sx n="106" d="100"/>
          <a:sy n="106" d="100"/>
        </p:scale>
        <p:origin x="5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AC98740-957C-4D0D-B351-83FAD26336D8}"/>
    <pc:docChg chg="undo custSel modSld">
      <pc:chgData name="Bess Dunlevy" userId="dd4b9a8537dbe9d0" providerId="LiveId" clId="{4AC98740-957C-4D0D-B351-83FAD26336D8}" dt="2024-08-03T22:02:39.190" v="43" actId="1076"/>
      <pc:docMkLst>
        <pc:docMk/>
      </pc:docMkLst>
      <pc:sldChg chg="delSp modSp mod">
        <pc:chgData name="Bess Dunlevy" userId="dd4b9a8537dbe9d0" providerId="LiveId" clId="{4AC98740-957C-4D0D-B351-83FAD26336D8}" dt="2024-08-03T22:00:05.704" v="25"/>
        <pc:sldMkLst>
          <pc:docMk/>
          <pc:sldMk cId="3626780333" sldId="256"/>
        </pc:sldMkLst>
        <pc:graphicFrameChg chg="mod">
          <ac:chgData name="Bess Dunlevy" userId="dd4b9a8537dbe9d0" providerId="LiveId" clId="{4AC98740-957C-4D0D-B351-83FAD26336D8}" dt="2024-08-03T22:00:05.704" v="25"/>
          <ac:graphicFrameMkLst>
            <pc:docMk/>
            <pc:sldMk cId="3626780333" sldId="256"/>
            <ac:graphicFrameMk id="18" creationId="{1769FC88-DF9F-7F9B-256D-3E4E84043E56}"/>
          </ac:graphicFrameMkLst>
        </pc:graphicFrameChg>
        <pc:picChg chg="del">
          <ac:chgData name="Bess Dunlevy" userId="dd4b9a8537dbe9d0" providerId="LiveId" clId="{4AC98740-957C-4D0D-B351-83FAD26336D8}" dt="2024-08-03T21:59:13.683" v="0" actId="478"/>
          <ac:picMkLst>
            <pc:docMk/>
            <pc:sldMk cId="3626780333" sldId="256"/>
            <ac:picMk id="20" creationId="{F55EEC15-2CAF-413F-F996-B739542E2853}"/>
          </ac:picMkLst>
        </pc:picChg>
        <pc:picChg chg="del">
          <ac:chgData name="Bess Dunlevy" userId="dd4b9a8537dbe9d0" providerId="LiveId" clId="{4AC98740-957C-4D0D-B351-83FAD26336D8}" dt="2024-08-03T21:59:15.883" v="1" actId="478"/>
          <ac:picMkLst>
            <pc:docMk/>
            <pc:sldMk cId="3626780333" sldId="256"/>
            <ac:picMk id="46" creationId="{E21E97B5-1FF4-A100-47D6-573A24EDDA87}"/>
          </ac:picMkLst>
        </pc:picChg>
      </pc:sldChg>
      <pc:sldChg chg="addSp modSp mod">
        <pc:chgData name="Bess Dunlevy" userId="dd4b9a8537dbe9d0" providerId="LiveId" clId="{4AC98740-957C-4D0D-B351-83FAD26336D8}" dt="2024-08-03T22:02:39.190" v="43" actId="1076"/>
        <pc:sldMkLst>
          <pc:docMk/>
          <pc:sldMk cId="1508588292" sldId="342"/>
        </pc:sldMkLst>
        <pc:spChg chg="add mod ord">
          <ac:chgData name="Bess Dunlevy" userId="dd4b9a8537dbe9d0" providerId="LiveId" clId="{4AC98740-957C-4D0D-B351-83FAD26336D8}" dt="2024-08-03T22:02:27.420" v="40" actId="167"/>
          <ac:spMkLst>
            <pc:docMk/>
            <pc:sldMk cId="1508588292" sldId="342"/>
            <ac:spMk id="5" creationId="{5EE2F2F1-6361-CF5D-7D90-4F5AAFC1933F}"/>
          </ac:spMkLst>
        </pc:spChg>
        <pc:spChg chg="mod">
          <ac:chgData name="Bess Dunlevy" userId="dd4b9a8537dbe9d0" providerId="LiveId" clId="{4AC98740-957C-4D0D-B351-83FAD26336D8}" dt="2024-08-03T22:02:32.328" v="41" actId="20577"/>
          <ac:spMkLst>
            <pc:docMk/>
            <pc:sldMk cId="1508588292" sldId="342"/>
            <ac:spMk id="33" creationId="{143A449B-AAB7-994A-92CE-8F48E2CA7DF6}"/>
          </ac:spMkLst>
        </pc:spChg>
        <pc:picChg chg="add mod">
          <ac:chgData name="Bess Dunlevy" userId="dd4b9a8537dbe9d0" providerId="LiveId" clId="{4AC98740-957C-4D0D-B351-83FAD26336D8}" dt="2024-08-03T22:02:39.190" v="43" actId="1076"/>
          <ac:picMkLst>
            <pc:docMk/>
            <pc:sldMk cId="1508588292" sldId="342"/>
            <ac:picMk id="3" creationId="{42579226-E0B6-DC4F-AF2A-0C9E817B512C}"/>
          </ac:picMkLst>
        </pc:picChg>
      </pc:sldChg>
      <pc:sldChg chg="delSp modSp mod">
        <pc:chgData name="Bess Dunlevy" userId="dd4b9a8537dbe9d0" providerId="LiveId" clId="{4AC98740-957C-4D0D-B351-83FAD26336D8}" dt="2024-08-03T22:00:00.881" v="23"/>
        <pc:sldMkLst>
          <pc:docMk/>
          <pc:sldMk cId="821829783" sldId="343"/>
        </pc:sldMkLst>
        <pc:graphicFrameChg chg="mod">
          <ac:chgData name="Bess Dunlevy" userId="dd4b9a8537dbe9d0" providerId="LiveId" clId="{4AC98740-957C-4D0D-B351-83FAD26336D8}" dt="2024-08-03T22:00:00.881" v="23"/>
          <ac:graphicFrameMkLst>
            <pc:docMk/>
            <pc:sldMk cId="821829783" sldId="343"/>
            <ac:graphicFrameMk id="18" creationId="{1769FC88-DF9F-7F9B-256D-3E4E84043E56}"/>
          </ac:graphicFrameMkLst>
        </pc:graphicFrameChg>
        <pc:picChg chg="del">
          <ac:chgData name="Bess Dunlevy" userId="dd4b9a8537dbe9d0" providerId="LiveId" clId="{4AC98740-957C-4D0D-B351-83FAD26336D8}" dt="2024-08-03T21:59:24.158" v="5" actId="478"/>
          <ac:picMkLst>
            <pc:docMk/>
            <pc:sldMk cId="821829783" sldId="343"/>
            <ac:picMk id="20" creationId="{F55EEC15-2CAF-413F-F996-B739542E2853}"/>
          </ac:picMkLst>
        </pc:picChg>
      </pc:sldChg>
      <pc:sldChg chg="delSp modSp mod">
        <pc:chgData name="Bess Dunlevy" userId="dd4b9a8537dbe9d0" providerId="LiveId" clId="{4AC98740-957C-4D0D-B351-83FAD26336D8}" dt="2024-08-03T22:00:02.564" v="24"/>
        <pc:sldMkLst>
          <pc:docMk/>
          <pc:sldMk cId="4036716514" sldId="344"/>
        </pc:sldMkLst>
        <pc:graphicFrameChg chg="mod">
          <ac:chgData name="Bess Dunlevy" userId="dd4b9a8537dbe9d0" providerId="LiveId" clId="{4AC98740-957C-4D0D-B351-83FAD26336D8}" dt="2024-08-03T22:00:02.564" v="24"/>
          <ac:graphicFrameMkLst>
            <pc:docMk/>
            <pc:sldMk cId="4036716514" sldId="344"/>
            <ac:graphicFrameMk id="18" creationId="{1769FC88-DF9F-7F9B-256D-3E4E84043E56}"/>
          </ac:graphicFrameMkLst>
        </pc:graphicFrameChg>
        <pc:picChg chg="del">
          <ac:chgData name="Bess Dunlevy" userId="dd4b9a8537dbe9d0" providerId="LiveId" clId="{4AC98740-957C-4D0D-B351-83FAD26336D8}" dt="2024-08-03T21:59:20.623" v="3" actId="478"/>
          <ac:picMkLst>
            <pc:docMk/>
            <pc:sldMk cId="4036716514" sldId="344"/>
            <ac:picMk id="3" creationId="{E96EEB80-295B-E940-FD17-5E8F5467F980}"/>
          </ac:picMkLst>
        </pc:picChg>
        <pc:picChg chg="del">
          <ac:chgData name="Bess Dunlevy" userId="dd4b9a8537dbe9d0" providerId="LiveId" clId="{4AC98740-957C-4D0D-B351-83FAD26336D8}" dt="2024-08-03T21:59:21.795" v="4" actId="478"/>
          <ac:picMkLst>
            <pc:docMk/>
            <pc:sldMk cId="4036716514" sldId="344"/>
            <ac:picMk id="8" creationId="{C8E7BE9D-E0E5-0FCB-06FB-23B06D458250}"/>
          </ac:picMkLst>
        </pc:picChg>
        <pc:picChg chg="del">
          <ac:chgData name="Bess Dunlevy" userId="dd4b9a8537dbe9d0" providerId="LiveId" clId="{4AC98740-957C-4D0D-B351-83FAD26336D8}" dt="2024-08-03T21:59:18.466" v="2" actId="478"/>
          <ac:picMkLst>
            <pc:docMk/>
            <pc:sldMk cId="4036716514" sldId="344"/>
            <ac:picMk id="20" creationId="{F55EEC15-2CAF-413F-F996-B739542E2853}"/>
          </ac:picMkLst>
        </pc:picChg>
      </pc:sldChg>
      <pc:sldChg chg="addSp delSp modSp mod">
        <pc:chgData name="Bess Dunlevy" userId="dd4b9a8537dbe9d0" providerId="LiveId" clId="{4AC98740-957C-4D0D-B351-83FAD26336D8}" dt="2024-08-03T21:59:59.024" v="22"/>
        <pc:sldMkLst>
          <pc:docMk/>
          <pc:sldMk cId="3316944188" sldId="345"/>
        </pc:sldMkLst>
        <pc:graphicFrameChg chg="add del mod">
          <ac:chgData name="Bess Dunlevy" userId="dd4b9a8537dbe9d0" providerId="LiveId" clId="{4AC98740-957C-4D0D-B351-83FAD26336D8}" dt="2024-08-03T21:59:59.024" v="22"/>
          <ac:graphicFrameMkLst>
            <pc:docMk/>
            <pc:sldMk cId="3316944188" sldId="345"/>
            <ac:graphicFrameMk id="18" creationId="{1769FC88-DF9F-7F9B-256D-3E4E84043E56}"/>
          </ac:graphicFrameMkLst>
        </pc:graphicFrameChg>
        <pc:picChg chg="del">
          <ac:chgData name="Bess Dunlevy" userId="dd4b9a8537dbe9d0" providerId="LiveId" clId="{4AC98740-957C-4D0D-B351-83FAD26336D8}" dt="2024-08-03T21:59:27.320" v="7" actId="478"/>
          <ac:picMkLst>
            <pc:docMk/>
            <pc:sldMk cId="3316944188" sldId="345"/>
            <ac:picMk id="9" creationId="{25503F30-8352-9420-310F-AFBE091A2669}"/>
          </ac:picMkLst>
        </pc:picChg>
        <pc:picChg chg="del">
          <ac:chgData name="Bess Dunlevy" userId="dd4b9a8537dbe9d0" providerId="LiveId" clId="{4AC98740-957C-4D0D-B351-83FAD26336D8}" dt="2024-08-03T21:59:30.982" v="10" actId="478"/>
          <ac:picMkLst>
            <pc:docMk/>
            <pc:sldMk cId="3316944188" sldId="345"/>
            <ac:picMk id="10" creationId="{E47FE7C2-67A8-8133-A43B-09E8F812E674}"/>
          </ac:picMkLst>
        </pc:picChg>
        <pc:picChg chg="del">
          <ac:chgData name="Bess Dunlevy" userId="dd4b9a8537dbe9d0" providerId="LiveId" clId="{4AC98740-957C-4D0D-B351-83FAD26336D8}" dt="2024-08-03T21:59:32.462" v="12" actId="478"/>
          <ac:picMkLst>
            <pc:docMk/>
            <pc:sldMk cId="3316944188" sldId="345"/>
            <ac:picMk id="12" creationId="{40131074-9232-F541-3888-35F40EDA3DB9}"/>
          </ac:picMkLst>
        </pc:picChg>
        <pc:picChg chg="del">
          <ac:chgData name="Bess Dunlevy" userId="dd4b9a8537dbe9d0" providerId="LiveId" clId="{4AC98740-957C-4D0D-B351-83FAD26336D8}" dt="2024-08-03T21:59:26.447" v="6" actId="478"/>
          <ac:picMkLst>
            <pc:docMk/>
            <pc:sldMk cId="3316944188" sldId="345"/>
            <ac:picMk id="20" creationId="{F55EEC15-2CAF-413F-F996-B739542E2853}"/>
          </ac:picMkLst>
        </pc:picChg>
      </pc:sldChg>
      <pc:sldChg chg="delSp modSp mod">
        <pc:chgData name="Bess Dunlevy" userId="dd4b9a8537dbe9d0" providerId="LiveId" clId="{4AC98740-957C-4D0D-B351-83FAD26336D8}" dt="2024-08-03T21:59:52.589" v="21" actId="255"/>
        <pc:sldMkLst>
          <pc:docMk/>
          <pc:sldMk cId="708540858" sldId="346"/>
        </pc:sldMkLst>
        <pc:graphicFrameChg chg="modGraphic">
          <ac:chgData name="Bess Dunlevy" userId="dd4b9a8537dbe9d0" providerId="LiveId" clId="{4AC98740-957C-4D0D-B351-83FAD26336D8}" dt="2024-08-03T21:59:52.589" v="21" actId="255"/>
          <ac:graphicFrameMkLst>
            <pc:docMk/>
            <pc:sldMk cId="708540858" sldId="346"/>
            <ac:graphicFrameMk id="18" creationId="{1769FC88-DF9F-7F9B-256D-3E4E84043E56}"/>
          </ac:graphicFrameMkLst>
        </pc:graphicFrameChg>
        <pc:picChg chg="del">
          <ac:chgData name="Bess Dunlevy" userId="dd4b9a8537dbe9d0" providerId="LiveId" clId="{4AC98740-957C-4D0D-B351-83FAD26336D8}" dt="2024-08-03T21:59:37.151" v="13" actId="478"/>
          <ac:picMkLst>
            <pc:docMk/>
            <pc:sldMk cId="708540858" sldId="346"/>
            <ac:picMk id="20" creationId="{F55EEC15-2CAF-413F-F996-B739542E285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8/13/24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8/13/24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8/13/24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9402&amp;utm_source=template-powerpoint&amp;utm_medium=content&amp;utm_campaign=Sample+Basic+User+Story+Slide-powerpoint-9402&amp;lpa=Sample+Basic+User+Story+Slide+powerpoint+9402"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8.sv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EE2F2F1-6361-CF5D-7D90-4F5AAFC1933F}"/>
              </a:ext>
            </a:extLst>
          </p:cNvPr>
          <p:cNvSpPr/>
          <p:nvPr/>
        </p:nvSpPr>
        <p:spPr>
          <a:xfrm>
            <a:off x="0" y="0"/>
            <a:ext cx="12192000" cy="685800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Basic User Story Slide </a:t>
            </a:r>
            <a:br>
              <a:rPr lang="en-US" sz="2800" b="1" dirty="0">
                <a:solidFill>
                  <a:schemeClr val="tx1">
                    <a:lumMod val="65000"/>
                    <a:lumOff val="35000"/>
                  </a:schemeClr>
                </a:solidFill>
                <a:latin typeface="Century Gothic" panose="020B0502020202020204" pitchFamily="34" charset="0"/>
              </a:rPr>
            </a:br>
            <a:r>
              <a:rPr lang="en-US" sz="2800" b="1" dirty="0">
                <a:solidFill>
                  <a:schemeClr val="tx1">
                    <a:lumMod val="65000"/>
                    <a:lumOff val="35000"/>
                  </a:schemeClr>
                </a:solidFill>
                <a:latin typeface="Century Gothic" panose="020B0502020202020204" pitchFamily="34" charset="0"/>
              </a:rPr>
              <a:t>Template Example</a:t>
            </a:r>
          </a:p>
        </p:txBody>
      </p:sp>
      <p:pic>
        <p:nvPicPr>
          <p:cNvPr id="3" name="Picture 2" descr="A screenshot of a computer&#10;&#10;Description automatically generated">
            <a:extLst>
              <a:ext uri="{FF2B5EF4-FFF2-40B4-BE49-F238E27FC236}">
                <a16:creationId xmlns:a16="http://schemas.microsoft.com/office/drawing/2014/main" id="{42579226-E0B6-DC4F-AF2A-0C9E817B51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0447" y="1655882"/>
            <a:ext cx="8183153" cy="4665538"/>
          </a:xfrm>
          <a:prstGeom prst="rect">
            <a:avLst/>
          </a:prstGeom>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2E26AC-7720-DF13-EC28-79F8B9D30F3F}"/>
              </a:ext>
            </a:extLst>
          </p:cNvPr>
          <p:cNvSpPr/>
          <p:nvPr/>
        </p:nvSpPr>
        <p:spPr>
          <a:xfrm>
            <a:off x="0" y="0"/>
            <a:ext cx="12192000" cy="947854"/>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EDA87453-6BC0-D9A6-7DDA-4E04D97F7EBB}"/>
              </a:ext>
            </a:extLst>
          </p:cNvPr>
          <p:cNvGrpSpPr/>
          <p:nvPr/>
        </p:nvGrpSpPr>
        <p:grpSpPr>
          <a:xfrm>
            <a:off x="152400" y="1146715"/>
            <a:ext cx="3427141" cy="5526226"/>
            <a:chOff x="152400" y="1146715"/>
            <a:chExt cx="3427141" cy="5526226"/>
          </a:xfrm>
          <a:effectLst>
            <a:outerShdw blurRad="50800" dist="38100" dir="5400000" algn="t" rotWithShape="0">
              <a:prstClr val="black">
                <a:alpha val="40000"/>
              </a:prstClr>
            </a:outerShdw>
          </a:effectLst>
        </p:grpSpPr>
        <p:sp>
          <p:nvSpPr>
            <p:cNvPr id="7" name="Rectangle 6">
              <a:extLst>
                <a:ext uri="{FF2B5EF4-FFF2-40B4-BE49-F238E27FC236}">
                  <a16:creationId xmlns:a16="http://schemas.microsoft.com/office/drawing/2014/main" id="{CBC06A70-A599-C29D-8F58-8F3B8F8D4495}"/>
                </a:ext>
              </a:extLst>
            </p:cNvPr>
            <p:cNvSpPr/>
            <p:nvPr/>
          </p:nvSpPr>
          <p:spPr>
            <a:xfrm>
              <a:off x="152400" y="1778615"/>
              <a:ext cx="3427141" cy="4894326"/>
            </a:xfrm>
            <a:prstGeom prst="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50000"/>
                    <a:lumOff val="50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2FB6F40E-6F48-5595-38C1-87AEAE13E2E9}"/>
                </a:ext>
              </a:extLst>
            </p:cNvPr>
            <p:cNvSpPr/>
            <p:nvPr/>
          </p:nvSpPr>
          <p:spPr>
            <a:xfrm>
              <a:off x="152400" y="1146715"/>
              <a:ext cx="3427141" cy="650488"/>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USER STORY</a:t>
              </a:r>
            </a:p>
          </p:txBody>
        </p:sp>
      </p:grpSp>
      <p:sp>
        <p:nvSpPr>
          <p:cNvPr id="6" name="Rectangle: Single Corner Snipped 5">
            <a:extLst>
              <a:ext uri="{FF2B5EF4-FFF2-40B4-BE49-F238E27FC236}">
                <a16:creationId xmlns:a16="http://schemas.microsoft.com/office/drawing/2014/main" id="{DC2E1D24-A3B2-DC1E-7D84-2AD69C718151}"/>
              </a:ext>
            </a:extLst>
          </p:cNvPr>
          <p:cNvSpPr/>
          <p:nvPr/>
        </p:nvSpPr>
        <p:spPr>
          <a:xfrm>
            <a:off x="152400" y="0"/>
            <a:ext cx="3446522" cy="947854"/>
          </a:xfrm>
          <a:prstGeom prst="snip1Rect">
            <a:avLst/>
          </a:prstGeom>
          <a:solidFill>
            <a:schemeClr val="tx2"/>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b="1" dirty="0">
                <a:latin typeface="Century Gothic" panose="020B0502020202020204" pitchFamily="34" charset="0"/>
              </a:rPr>
              <a:t>User Story For: </a:t>
            </a:r>
            <a:br>
              <a:rPr lang="en-US" sz="2200" b="1" dirty="0">
                <a:latin typeface="Century Gothic" panose="020B0502020202020204" pitchFamily="34" charset="0"/>
              </a:rPr>
            </a:br>
            <a:r>
              <a:rPr lang="en-US" sz="2200" b="1" dirty="0">
                <a:latin typeface="Century Gothic" panose="020B0502020202020204" pitchFamily="34" charset="0"/>
              </a:rPr>
              <a:t>Positive Charge</a:t>
            </a:r>
          </a:p>
        </p:txBody>
      </p:sp>
      <p:sp>
        <p:nvSpPr>
          <p:cNvPr id="14" name="Arrow: Pentagon 13">
            <a:extLst>
              <a:ext uri="{FF2B5EF4-FFF2-40B4-BE49-F238E27FC236}">
                <a16:creationId xmlns:a16="http://schemas.microsoft.com/office/drawing/2014/main" id="{F6228EE4-E8FE-E01C-2F93-8242124ADD4E}"/>
              </a:ext>
            </a:extLst>
          </p:cNvPr>
          <p:cNvSpPr/>
          <p:nvPr/>
        </p:nvSpPr>
        <p:spPr>
          <a:xfrm>
            <a:off x="133019" y="5285053"/>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ESTIMATE</a:t>
            </a:r>
          </a:p>
        </p:txBody>
      </p:sp>
      <p:sp>
        <p:nvSpPr>
          <p:cNvPr id="15" name="TextBox 14">
            <a:extLst>
              <a:ext uri="{FF2B5EF4-FFF2-40B4-BE49-F238E27FC236}">
                <a16:creationId xmlns:a16="http://schemas.microsoft.com/office/drawing/2014/main" id="{8ACBC85A-B762-4E83-175D-6065FC23DB3B}"/>
              </a:ext>
            </a:extLst>
          </p:cNvPr>
          <p:cNvSpPr txBox="1"/>
          <p:nvPr/>
        </p:nvSpPr>
        <p:spPr>
          <a:xfrm>
            <a:off x="243998" y="5674433"/>
            <a:ext cx="1130295" cy="938719"/>
          </a:xfrm>
          <a:prstGeom prst="rect">
            <a:avLst/>
          </a:prstGeom>
          <a:noFill/>
        </p:spPr>
        <p:txBody>
          <a:bodyPr wrap="square" rtlCol="0">
            <a:spAutoFit/>
          </a:bodyPr>
          <a:lstStyle/>
          <a:p>
            <a:pPr algn="ctr"/>
            <a:r>
              <a:rPr lang="en-US" sz="5500" b="1" dirty="0">
                <a:solidFill>
                  <a:srgbClr val="C3BA05"/>
                </a:solidFill>
                <a:latin typeface="Century Gothic" panose="020B0502020202020204" pitchFamily="34" charset="0"/>
              </a:rPr>
              <a:t>8</a:t>
            </a:r>
          </a:p>
        </p:txBody>
      </p:sp>
      <p:sp>
        <p:nvSpPr>
          <p:cNvPr id="16" name="TextBox 15">
            <a:extLst>
              <a:ext uri="{FF2B5EF4-FFF2-40B4-BE49-F238E27FC236}">
                <a16:creationId xmlns:a16="http://schemas.microsoft.com/office/drawing/2014/main" id="{47375EFC-708A-3C6B-9D13-90647B500975}"/>
              </a:ext>
            </a:extLst>
          </p:cNvPr>
          <p:cNvSpPr txBox="1"/>
          <p:nvPr/>
        </p:nvSpPr>
        <p:spPr>
          <a:xfrm>
            <a:off x="1533556" y="5751378"/>
            <a:ext cx="1954386" cy="861774"/>
          </a:xfrm>
          <a:prstGeom prst="rect">
            <a:avLst/>
          </a:prstGeom>
          <a:noFill/>
        </p:spPr>
        <p:txBody>
          <a:bodyPr wrap="square" rtlCol="0">
            <a:spAutoFit/>
          </a:bodyPr>
          <a:lstStyle/>
          <a:p>
            <a:r>
              <a:rPr lang="en-US" sz="2500" b="1" dirty="0">
                <a:solidFill>
                  <a:srgbClr val="C3BA05"/>
                </a:solidFill>
                <a:latin typeface="Century Gothic" panose="020B0502020202020204" pitchFamily="34" charset="0"/>
              </a:rPr>
              <a:t>STORY POINTS</a:t>
            </a:r>
          </a:p>
        </p:txBody>
      </p:sp>
      <p:graphicFrame>
        <p:nvGraphicFramePr>
          <p:cNvPr id="18" name="Table 17">
            <a:extLst>
              <a:ext uri="{FF2B5EF4-FFF2-40B4-BE49-F238E27FC236}">
                <a16:creationId xmlns:a16="http://schemas.microsoft.com/office/drawing/2014/main" id="{1769FC88-DF9F-7F9B-256D-3E4E84043E56}"/>
              </a:ext>
            </a:extLst>
          </p:cNvPr>
          <p:cNvGraphicFramePr>
            <a:graphicFrameLocks noGrp="1"/>
          </p:cNvGraphicFramePr>
          <p:nvPr>
            <p:extLst>
              <p:ext uri="{D42A27DB-BD31-4B8C-83A1-F6EECF244321}">
                <p14:modId xmlns:p14="http://schemas.microsoft.com/office/powerpoint/2010/main" val="4038052464"/>
              </p:ext>
            </p:extLst>
          </p:nvPr>
        </p:nvGraphicFramePr>
        <p:xfrm>
          <a:off x="3987800" y="1826900"/>
          <a:ext cx="7844971" cy="2049662"/>
        </p:xfrm>
        <a:graphic>
          <a:graphicData uri="http://schemas.openxmlformats.org/drawingml/2006/table">
            <a:tbl>
              <a:tblPr firstRow="1" bandRow="1">
                <a:tableStyleId>{5C22544A-7EE6-4342-B048-85BDC9FD1C3A}</a:tableStyleId>
              </a:tblPr>
              <a:tblGrid>
                <a:gridCol w="1023438">
                  <a:extLst>
                    <a:ext uri="{9D8B030D-6E8A-4147-A177-3AD203B41FA5}">
                      <a16:colId xmlns:a16="http://schemas.microsoft.com/office/drawing/2014/main" val="3891338547"/>
                    </a:ext>
                  </a:extLst>
                </a:gridCol>
                <a:gridCol w="6821533">
                  <a:extLst>
                    <a:ext uri="{9D8B030D-6E8A-4147-A177-3AD203B41FA5}">
                      <a16:colId xmlns:a16="http://schemas.microsoft.com/office/drawing/2014/main" val="4053290482"/>
                    </a:ext>
                  </a:extLst>
                </a:gridCol>
              </a:tblGrid>
              <a:tr h="544994">
                <a:tc>
                  <a:txBody>
                    <a:bodyPr/>
                    <a:lstStyle/>
                    <a:p>
                      <a:pPr algn="ctr"/>
                      <a:r>
                        <a:rPr lang="en-US" sz="1500" b="1"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The registration form must include fields for name, email, password, and vehicle details.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198610480"/>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Users must receive a verification email upon registration.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3582469309"/>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The app must provide a confirmation message upon successful registration.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828623466"/>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Users must be able to log in immediately after verification.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630847748"/>
                  </a:ext>
                </a:extLst>
              </a:tr>
            </a:tbl>
          </a:graphicData>
        </a:graphic>
      </p:graphicFrame>
      <p:sp>
        <p:nvSpPr>
          <p:cNvPr id="25" name="Arrow: Pentagon 24">
            <a:extLst>
              <a:ext uri="{FF2B5EF4-FFF2-40B4-BE49-F238E27FC236}">
                <a16:creationId xmlns:a16="http://schemas.microsoft.com/office/drawing/2014/main" id="{55708E8B-0A20-34CA-2176-DE563549A4AD}"/>
              </a:ext>
            </a:extLst>
          </p:cNvPr>
          <p:cNvSpPr/>
          <p:nvPr/>
        </p:nvSpPr>
        <p:spPr>
          <a:xfrm>
            <a:off x="152399" y="3852212"/>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PRIORITY</a:t>
            </a:r>
          </a:p>
        </p:txBody>
      </p:sp>
      <p:sp>
        <p:nvSpPr>
          <p:cNvPr id="27" name="TextBox 26">
            <a:extLst>
              <a:ext uri="{FF2B5EF4-FFF2-40B4-BE49-F238E27FC236}">
                <a16:creationId xmlns:a16="http://schemas.microsoft.com/office/drawing/2014/main" id="{6688D2B2-0739-993F-2068-48D454076354}"/>
              </a:ext>
            </a:extLst>
          </p:cNvPr>
          <p:cNvSpPr txBox="1"/>
          <p:nvPr/>
        </p:nvSpPr>
        <p:spPr>
          <a:xfrm>
            <a:off x="243998" y="1933636"/>
            <a:ext cx="3243944" cy="1169551"/>
          </a:xfrm>
          <a:prstGeom prst="rect">
            <a:avLst/>
          </a:prstGeom>
          <a:noFill/>
        </p:spPr>
        <p:txBody>
          <a:bodyPr wrap="square">
            <a:spAutoFit/>
          </a:bodyPr>
          <a:lstStyle/>
          <a:p>
            <a:r>
              <a:rPr lang="en-US" sz="1400" dirty="0">
                <a:solidFill>
                  <a:schemeClr val="tx1">
                    <a:lumMod val="65000"/>
                    <a:lumOff val="35000"/>
                  </a:schemeClr>
                </a:solidFill>
                <a:latin typeface="Century Gothic" panose="020B0502020202020204" pitchFamily="34" charset="0"/>
              </a:rPr>
              <a:t>As a new user, I want to register an account via the Positive Charge mobile app so that I can manage my EV charging sessions and track my usage conveniently.</a:t>
            </a:r>
          </a:p>
        </p:txBody>
      </p:sp>
      <p:sp>
        <p:nvSpPr>
          <p:cNvPr id="28" name="TextBox 27">
            <a:extLst>
              <a:ext uri="{FF2B5EF4-FFF2-40B4-BE49-F238E27FC236}">
                <a16:creationId xmlns:a16="http://schemas.microsoft.com/office/drawing/2014/main" id="{40F8FA38-0701-DD4F-BF80-58FCF11384A2}"/>
              </a:ext>
            </a:extLst>
          </p:cNvPr>
          <p:cNvSpPr txBox="1"/>
          <p:nvPr/>
        </p:nvSpPr>
        <p:spPr>
          <a:xfrm>
            <a:off x="1533556" y="4559710"/>
            <a:ext cx="2065366" cy="369332"/>
          </a:xfrm>
          <a:prstGeom prst="rect">
            <a:avLst/>
          </a:prstGeom>
          <a:noFill/>
        </p:spPr>
        <p:txBody>
          <a:bodyPr wrap="square" rtlCol="0">
            <a:spAutoFit/>
          </a:bodyPr>
          <a:lstStyle/>
          <a:p>
            <a:r>
              <a:rPr lang="en-US" b="1" dirty="0">
                <a:solidFill>
                  <a:srgbClr val="FF0000"/>
                </a:solidFill>
                <a:latin typeface="Century Gothic" panose="020B0502020202020204" pitchFamily="34" charset="0"/>
              </a:rPr>
              <a:t>HIGH</a:t>
            </a:r>
          </a:p>
        </p:txBody>
      </p:sp>
      <p:sp>
        <p:nvSpPr>
          <p:cNvPr id="36" name="TextBox 35">
            <a:extLst>
              <a:ext uri="{FF2B5EF4-FFF2-40B4-BE49-F238E27FC236}">
                <a16:creationId xmlns:a16="http://schemas.microsoft.com/office/drawing/2014/main" id="{E2E9F916-D139-B2F9-3423-97041E75FF9A}"/>
              </a:ext>
            </a:extLst>
          </p:cNvPr>
          <p:cNvSpPr txBox="1"/>
          <p:nvPr/>
        </p:nvSpPr>
        <p:spPr>
          <a:xfrm>
            <a:off x="3950556" y="5037075"/>
            <a:ext cx="7844971" cy="1169551"/>
          </a:xfrm>
          <a:prstGeom prst="rect">
            <a:avLst/>
          </a:prstGeom>
          <a:noFill/>
        </p:spPr>
        <p:txBody>
          <a:bodyPr wrap="square">
            <a:spAutoFit/>
          </a:bodyPr>
          <a:lstStyle/>
          <a:p>
            <a:r>
              <a:rPr lang="en-US" sz="1400" dirty="0">
                <a:solidFill>
                  <a:schemeClr val="tx1">
                    <a:lumMod val="65000"/>
                    <a:lumOff val="35000"/>
                  </a:schemeClr>
                </a:solidFill>
                <a:latin typeface="Century Gothic" panose="020B0502020202020204" pitchFamily="34" charset="0"/>
              </a:rPr>
              <a:t>This user story focuses on implementing a user-friendly registration process within the Positive Charge mobile app. The feature aims to streamline the onboarding process for new users, ensuring they can quickly set up their accounts and start using the app to manage their EV charging needs. Dependencies include the email verification system and secure storage for user data.</a:t>
            </a:r>
          </a:p>
        </p:txBody>
      </p:sp>
      <p:pic>
        <p:nvPicPr>
          <p:cNvPr id="38" name="Graphic 37" descr="Speedometer Middle with solid fill">
            <a:extLst>
              <a:ext uri="{FF2B5EF4-FFF2-40B4-BE49-F238E27FC236}">
                <a16:creationId xmlns:a16="http://schemas.microsoft.com/office/drawing/2014/main" id="{ED434A40-5BC1-894E-9873-2FBA1435B57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9604" y="4383184"/>
            <a:ext cx="665692" cy="665692"/>
          </a:xfrm>
          <a:prstGeom prst="rect">
            <a:avLst/>
          </a:prstGeom>
        </p:spPr>
      </p:pic>
      <p:sp>
        <p:nvSpPr>
          <p:cNvPr id="40" name="TextBox 39">
            <a:extLst>
              <a:ext uri="{FF2B5EF4-FFF2-40B4-BE49-F238E27FC236}">
                <a16:creationId xmlns:a16="http://schemas.microsoft.com/office/drawing/2014/main" id="{456D87B8-815E-4CB2-5459-E4D7C56FEA04}"/>
              </a:ext>
            </a:extLst>
          </p:cNvPr>
          <p:cNvSpPr txBox="1"/>
          <p:nvPr/>
        </p:nvSpPr>
        <p:spPr>
          <a:xfrm>
            <a:off x="3957492" y="195334"/>
            <a:ext cx="7584621" cy="523220"/>
          </a:xfrm>
          <a:prstGeom prst="rect">
            <a:avLst/>
          </a:prstGeom>
          <a:noFill/>
        </p:spPr>
        <p:txBody>
          <a:bodyPr wrap="square">
            <a:spAutoFit/>
          </a:bodyPr>
          <a:lstStyle/>
          <a:p>
            <a:r>
              <a:rPr lang="en-US" sz="2800" dirty="0">
                <a:solidFill>
                  <a:schemeClr val="tx1">
                    <a:lumMod val="50000"/>
                    <a:lumOff val="50000"/>
                  </a:schemeClr>
                </a:solidFill>
                <a:latin typeface="Century Gothic" panose="020B0502020202020204" pitchFamily="34" charset="0"/>
              </a:rPr>
              <a:t>Enable User Registration via Mobile App</a:t>
            </a:r>
          </a:p>
        </p:txBody>
      </p:sp>
      <p:grpSp>
        <p:nvGrpSpPr>
          <p:cNvPr id="42" name="Group 41">
            <a:extLst>
              <a:ext uri="{FF2B5EF4-FFF2-40B4-BE49-F238E27FC236}">
                <a16:creationId xmlns:a16="http://schemas.microsoft.com/office/drawing/2014/main" id="{EA6D3884-6BBA-3B2F-A981-E28686830AD9}"/>
              </a:ext>
            </a:extLst>
          </p:cNvPr>
          <p:cNvGrpSpPr/>
          <p:nvPr/>
        </p:nvGrpSpPr>
        <p:grpSpPr>
          <a:xfrm>
            <a:off x="3987801" y="1190788"/>
            <a:ext cx="7844970" cy="587827"/>
            <a:chOff x="3987801" y="1190788"/>
            <a:chExt cx="7844970" cy="587827"/>
          </a:xfrm>
        </p:grpSpPr>
        <p:sp>
          <p:nvSpPr>
            <p:cNvPr id="41" name="Rectangle 40">
              <a:extLst>
                <a:ext uri="{FF2B5EF4-FFF2-40B4-BE49-F238E27FC236}">
                  <a16:creationId xmlns:a16="http://schemas.microsoft.com/office/drawing/2014/main" id="{E9428E43-602C-7BAA-E541-2B079BBAB406}"/>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11" name="Arrow: Pentagon 10">
              <a:extLst>
                <a:ext uri="{FF2B5EF4-FFF2-40B4-BE49-F238E27FC236}">
                  <a16:creationId xmlns:a16="http://schemas.microsoft.com/office/drawing/2014/main" id="{06D65D18-EB83-818A-A830-9F0007CF8C48}"/>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ACCEPTANCE CRITERIA</a:t>
              </a:r>
            </a:p>
          </p:txBody>
        </p:sp>
      </p:grpSp>
      <p:grpSp>
        <p:nvGrpSpPr>
          <p:cNvPr id="43" name="Group 42">
            <a:extLst>
              <a:ext uri="{FF2B5EF4-FFF2-40B4-BE49-F238E27FC236}">
                <a16:creationId xmlns:a16="http://schemas.microsoft.com/office/drawing/2014/main" id="{90F9B00A-A118-8E1B-AA5E-EF6F6EA5AD68}"/>
              </a:ext>
            </a:extLst>
          </p:cNvPr>
          <p:cNvGrpSpPr/>
          <p:nvPr/>
        </p:nvGrpSpPr>
        <p:grpSpPr>
          <a:xfrm>
            <a:off x="3957492" y="4265797"/>
            <a:ext cx="7844970" cy="587827"/>
            <a:chOff x="3987801" y="1190788"/>
            <a:chExt cx="7844970" cy="587827"/>
          </a:xfrm>
        </p:grpSpPr>
        <p:sp>
          <p:nvSpPr>
            <p:cNvPr id="44" name="Rectangle 43">
              <a:extLst>
                <a:ext uri="{FF2B5EF4-FFF2-40B4-BE49-F238E27FC236}">
                  <a16:creationId xmlns:a16="http://schemas.microsoft.com/office/drawing/2014/main" id="{2604E484-0937-C967-D39F-C2950812D7DD}"/>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45" name="Arrow: Pentagon 44">
              <a:extLst>
                <a:ext uri="{FF2B5EF4-FFF2-40B4-BE49-F238E27FC236}">
                  <a16:creationId xmlns:a16="http://schemas.microsoft.com/office/drawing/2014/main" id="{1DB00BC4-6060-30B6-BBCC-09B6D3FB9354}"/>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DESCRIPTION</a:t>
              </a:r>
            </a:p>
          </p:txBody>
        </p:sp>
      </p:grpSp>
      <p:sp>
        <p:nvSpPr>
          <p:cNvPr id="47" name="TextBox 46">
            <a:extLst>
              <a:ext uri="{FF2B5EF4-FFF2-40B4-BE49-F238E27FC236}">
                <a16:creationId xmlns:a16="http://schemas.microsoft.com/office/drawing/2014/main" id="{3D698615-62C9-8E1C-1E3E-6CAE4FEE199A}"/>
              </a:ext>
            </a:extLst>
          </p:cNvPr>
          <p:cNvSpPr txBox="1"/>
          <p:nvPr/>
        </p:nvSpPr>
        <p:spPr>
          <a:xfrm>
            <a:off x="10306051" y="6334780"/>
            <a:ext cx="1885949" cy="523220"/>
          </a:xfrm>
          <a:prstGeom prst="rect">
            <a:avLst/>
          </a:prstGeom>
          <a:noFill/>
        </p:spPr>
        <p:txBody>
          <a:bodyPr wrap="square">
            <a:spAutoFit/>
          </a:bodyPr>
          <a:lstStyle/>
          <a:p>
            <a:r>
              <a:rPr lang="en-US" sz="2800" dirty="0">
                <a:solidFill>
                  <a:srgbClr val="E8DD06"/>
                </a:solidFill>
                <a:latin typeface="Century Gothic" panose="020B0502020202020204" pitchFamily="34" charset="0"/>
              </a:rPr>
              <a:t>EXAMPLE</a:t>
            </a:r>
          </a:p>
        </p:txBody>
      </p:sp>
    </p:spTree>
    <p:extLst>
      <p:ext uri="{BB962C8B-B14F-4D97-AF65-F5344CB8AC3E}">
        <p14:creationId xmlns:p14="http://schemas.microsoft.com/office/powerpoint/2010/main" val="3626780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2E26AC-7720-DF13-EC28-79F8B9D30F3F}"/>
              </a:ext>
            </a:extLst>
          </p:cNvPr>
          <p:cNvSpPr/>
          <p:nvPr/>
        </p:nvSpPr>
        <p:spPr>
          <a:xfrm>
            <a:off x="0" y="0"/>
            <a:ext cx="12192000" cy="947854"/>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EDA87453-6BC0-D9A6-7DDA-4E04D97F7EBB}"/>
              </a:ext>
            </a:extLst>
          </p:cNvPr>
          <p:cNvGrpSpPr/>
          <p:nvPr/>
        </p:nvGrpSpPr>
        <p:grpSpPr>
          <a:xfrm>
            <a:off x="152400" y="1146715"/>
            <a:ext cx="3427141" cy="5526226"/>
            <a:chOff x="152400" y="1146715"/>
            <a:chExt cx="3427141" cy="5526226"/>
          </a:xfrm>
          <a:effectLst>
            <a:outerShdw blurRad="50800" dist="38100" dir="5400000" algn="t" rotWithShape="0">
              <a:prstClr val="black">
                <a:alpha val="40000"/>
              </a:prstClr>
            </a:outerShdw>
          </a:effectLst>
        </p:grpSpPr>
        <p:sp>
          <p:nvSpPr>
            <p:cNvPr id="7" name="Rectangle 6">
              <a:extLst>
                <a:ext uri="{FF2B5EF4-FFF2-40B4-BE49-F238E27FC236}">
                  <a16:creationId xmlns:a16="http://schemas.microsoft.com/office/drawing/2014/main" id="{CBC06A70-A599-C29D-8F58-8F3B8F8D4495}"/>
                </a:ext>
              </a:extLst>
            </p:cNvPr>
            <p:cNvSpPr/>
            <p:nvPr/>
          </p:nvSpPr>
          <p:spPr>
            <a:xfrm>
              <a:off x="152400" y="1778615"/>
              <a:ext cx="3427141" cy="4894326"/>
            </a:xfrm>
            <a:prstGeom prst="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50000"/>
                    <a:lumOff val="50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2FB6F40E-6F48-5595-38C1-87AEAE13E2E9}"/>
                </a:ext>
              </a:extLst>
            </p:cNvPr>
            <p:cNvSpPr/>
            <p:nvPr/>
          </p:nvSpPr>
          <p:spPr>
            <a:xfrm>
              <a:off x="152400" y="1146715"/>
              <a:ext cx="3427141" cy="650488"/>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USER STORY</a:t>
              </a:r>
            </a:p>
          </p:txBody>
        </p:sp>
      </p:grpSp>
      <p:sp>
        <p:nvSpPr>
          <p:cNvPr id="14" name="Arrow: Pentagon 13">
            <a:extLst>
              <a:ext uri="{FF2B5EF4-FFF2-40B4-BE49-F238E27FC236}">
                <a16:creationId xmlns:a16="http://schemas.microsoft.com/office/drawing/2014/main" id="{F6228EE4-E8FE-E01C-2F93-8242124ADD4E}"/>
              </a:ext>
            </a:extLst>
          </p:cNvPr>
          <p:cNvSpPr/>
          <p:nvPr/>
        </p:nvSpPr>
        <p:spPr>
          <a:xfrm>
            <a:off x="133019" y="5285053"/>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ESTIMATE</a:t>
            </a:r>
          </a:p>
        </p:txBody>
      </p:sp>
      <p:sp>
        <p:nvSpPr>
          <p:cNvPr id="15" name="TextBox 14">
            <a:extLst>
              <a:ext uri="{FF2B5EF4-FFF2-40B4-BE49-F238E27FC236}">
                <a16:creationId xmlns:a16="http://schemas.microsoft.com/office/drawing/2014/main" id="{8ACBC85A-B762-4E83-175D-6065FC23DB3B}"/>
              </a:ext>
            </a:extLst>
          </p:cNvPr>
          <p:cNvSpPr txBox="1"/>
          <p:nvPr/>
        </p:nvSpPr>
        <p:spPr>
          <a:xfrm>
            <a:off x="243998" y="5674433"/>
            <a:ext cx="1130295" cy="938719"/>
          </a:xfrm>
          <a:prstGeom prst="rect">
            <a:avLst/>
          </a:prstGeom>
          <a:noFill/>
        </p:spPr>
        <p:txBody>
          <a:bodyPr wrap="square" rtlCol="0">
            <a:spAutoFit/>
          </a:bodyPr>
          <a:lstStyle/>
          <a:p>
            <a:pPr algn="ctr"/>
            <a:r>
              <a:rPr lang="en-US" sz="5500" b="1" dirty="0">
                <a:solidFill>
                  <a:srgbClr val="C3BA05"/>
                </a:solidFill>
                <a:latin typeface="Century Gothic" panose="020B0502020202020204" pitchFamily="34" charset="0"/>
              </a:rPr>
              <a:t>5</a:t>
            </a:r>
          </a:p>
        </p:txBody>
      </p:sp>
      <p:sp>
        <p:nvSpPr>
          <p:cNvPr id="16" name="TextBox 15">
            <a:extLst>
              <a:ext uri="{FF2B5EF4-FFF2-40B4-BE49-F238E27FC236}">
                <a16:creationId xmlns:a16="http://schemas.microsoft.com/office/drawing/2014/main" id="{47375EFC-708A-3C6B-9D13-90647B500975}"/>
              </a:ext>
            </a:extLst>
          </p:cNvPr>
          <p:cNvSpPr txBox="1"/>
          <p:nvPr/>
        </p:nvSpPr>
        <p:spPr>
          <a:xfrm>
            <a:off x="1533556" y="5751378"/>
            <a:ext cx="1954386" cy="861774"/>
          </a:xfrm>
          <a:prstGeom prst="rect">
            <a:avLst/>
          </a:prstGeom>
          <a:noFill/>
        </p:spPr>
        <p:txBody>
          <a:bodyPr wrap="square" rtlCol="0">
            <a:spAutoFit/>
          </a:bodyPr>
          <a:lstStyle/>
          <a:p>
            <a:r>
              <a:rPr lang="en-US" sz="2500" b="1" dirty="0">
                <a:solidFill>
                  <a:srgbClr val="C3BA05"/>
                </a:solidFill>
                <a:latin typeface="Century Gothic" panose="020B0502020202020204" pitchFamily="34" charset="0"/>
              </a:rPr>
              <a:t>STORY POINTS</a:t>
            </a:r>
          </a:p>
        </p:txBody>
      </p:sp>
      <p:graphicFrame>
        <p:nvGraphicFramePr>
          <p:cNvPr id="18" name="Table 17">
            <a:extLst>
              <a:ext uri="{FF2B5EF4-FFF2-40B4-BE49-F238E27FC236}">
                <a16:creationId xmlns:a16="http://schemas.microsoft.com/office/drawing/2014/main" id="{1769FC88-DF9F-7F9B-256D-3E4E84043E56}"/>
              </a:ext>
            </a:extLst>
          </p:cNvPr>
          <p:cNvGraphicFramePr>
            <a:graphicFrameLocks noGrp="1"/>
          </p:cNvGraphicFramePr>
          <p:nvPr>
            <p:extLst>
              <p:ext uri="{D42A27DB-BD31-4B8C-83A1-F6EECF244321}">
                <p14:modId xmlns:p14="http://schemas.microsoft.com/office/powerpoint/2010/main" val="2655165261"/>
              </p:ext>
            </p:extLst>
          </p:nvPr>
        </p:nvGraphicFramePr>
        <p:xfrm>
          <a:off x="3987800" y="1826900"/>
          <a:ext cx="7844971" cy="2082870"/>
        </p:xfrm>
        <a:graphic>
          <a:graphicData uri="http://schemas.openxmlformats.org/drawingml/2006/table">
            <a:tbl>
              <a:tblPr firstRow="1" bandRow="1">
                <a:tableStyleId>{5C22544A-7EE6-4342-B048-85BDC9FD1C3A}</a:tableStyleId>
              </a:tblPr>
              <a:tblGrid>
                <a:gridCol w="1023438">
                  <a:extLst>
                    <a:ext uri="{9D8B030D-6E8A-4147-A177-3AD203B41FA5}">
                      <a16:colId xmlns:a16="http://schemas.microsoft.com/office/drawing/2014/main" val="3891338547"/>
                    </a:ext>
                  </a:extLst>
                </a:gridCol>
                <a:gridCol w="6821533">
                  <a:extLst>
                    <a:ext uri="{9D8B030D-6E8A-4147-A177-3AD203B41FA5}">
                      <a16:colId xmlns:a16="http://schemas.microsoft.com/office/drawing/2014/main" val="4053290482"/>
                    </a:ext>
                  </a:extLst>
                </a:gridCol>
              </a:tblGrid>
              <a:tr h="544994">
                <a:tc>
                  <a:txBody>
                    <a:bodyPr/>
                    <a:lstStyle/>
                    <a:p>
                      <a:pPr algn="ctr"/>
                      <a:r>
                        <a:rPr lang="en-US" sz="1500" b="1"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The payment section must accept credit/debit cards and PayPal.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198610480"/>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Users must be able to add, edit, and delete payment methods.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3582469309"/>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The app must securely store payment information in compliance with PCI DSS.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828623466"/>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Users must receive confirmation messages for any changes made to their payment methods.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630847748"/>
                  </a:ext>
                </a:extLst>
              </a:tr>
            </a:tbl>
          </a:graphicData>
        </a:graphic>
      </p:graphicFrame>
      <p:sp>
        <p:nvSpPr>
          <p:cNvPr id="25" name="Arrow: Pentagon 24">
            <a:extLst>
              <a:ext uri="{FF2B5EF4-FFF2-40B4-BE49-F238E27FC236}">
                <a16:creationId xmlns:a16="http://schemas.microsoft.com/office/drawing/2014/main" id="{55708E8B-0A20-34CA-2176-DE563549A4AD}"/>
              </a:ext>
            </a:extLst>
          </p:cNvPr>
          <p:cNvSpPr/>
          <p:nvPr/>
        </p:nvSpPr>
        <p:spPr>
          <a:xfrm>
            <a:off x="152399" y="3852212"/>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PRIORITY</a:t>
            </a:r>
          </a:p>
        </p:txBody>
      </p:sp>
      <p:sp>
        <p:nvSpPr>
          <p:cNvPr id="27" name="TextBox 26">
            <a:extLst>
              <a:ext uri="{FF2B5EF4-FFF2-40B4-BE49-F238E27FC236}">
                <a16:creationId xmlns:a16="http://schemas.microsoft.com/office/drawing/2014/main" id="{6688D2B2-0739-993F-2068-48D454076354}"/>
              </a:ext>
            </a:extLst>
          </p:cNvPr>
          <p:cNvSpPr txBox="1"/>
          <p:nvPr/>
        </p:nvSpPr>
        <p:spPr>
          <a:xfrm>
            <a:off x="243998" y="1933636"/>
            <a:ext cx="3243944" cy="1169551"/>
          </a:xfrm>
          <a:prstGeom prst="rect">
            <a:avLst/>
          </a:prstGeom>
          <a:noFill/>
        </p:spPr>
        <p:txBody>
          <a:bodyPr wrap="square">
            <a:spAutoFit/>
          </a:bodyPr>
          <a:lstStyle/>
          <a:p>
            <a:r>
              <a:rPr lang="en-US" sz="1400" dirty="0">
                <a:solidFill>
                  <a:schemeClr val="tx1">
                    <a:lumMod val="65000"/>
                    <a:lumOff val="35000"/>
                  </a:schemeClr>
                </a:solidFill>
                <a:latin typeface="Century Gothic" panose="020B0502020202020204" pitchFamily="34" charset="0"/>
              </a:rPr>
              <a:t>As a registered user, I want to add and manage my payment methods in the app so that I can seamlessly pay for my EV charging sessions.</a:t>
            </a:r>
          </a:p>
        </p:txBody>
      </p:sp>
      <p:sp>
        <p:nvSpPr>
          <p:cNvPr id="28" name="TextBox 27">
            <a:extLst>
              <a:ext uri="{FF2B5EF4-FFF2-40B4-BE49-F238E27FC236}">
                <a16:creationId xmlns:a16="http://schemas.microsoft.com/office/drawing/2014/main" id="{40F8FA38-0701-DD4F-BF80-58FCF11384A2}"/>
              </a:ext>
            </a:extLst>
          </p:cNvPr>
          <p:cNvSpPr txBox="1"/>
          <p:nvPr/>
        </p:nvSpPr>
        <p:spPr>
          <a:xfrm>
            <a:off x="1533556" y="4597081"/>
            <a:ext cx="206536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MEDIUM</a:t>
            </a:r>
          </a:p>
        </p:txBody>
      </p:sp>
      <p:sp>
        <p:nvSpPr>
          <p:cNvPr id="36" name="TextBox 35">
            <a:extLst>
              <a:ext uri="{FF2B5EF4-FFF2-40B4-BE49-F238E27FC236}">
                <a16:creationId xmlns:a16="http://schemas.microsoft.com/office/drawing/2014/main" id="{E2E9F916-D139-B2F9-3423-97041E75FF9A}"/>
              </a:ext>
            </a:extLst>
          </p:cNvPr>
          <p:cNvSpPr txBox="1"/>
          <p:nvPr/>
        </p:nvSpPr>
        <p:spPr>
          <a:xfrm>
            <a:off x="3957492" y="4936624"/>
            <a:ext cx="7844971" cy="954107"/>
          </a:xfrm>
          <a:prstGeom prst="rect">
            <a:avLst/>
          </a:prstGeom>
          <a:noFill/>
        </p:spPr>
        <p:txBody>
          <a:bodyPr wrap="square">
            <a:spAutoFit/>
          </a:bodyPr>
          <a:lstStyle/>
          <a:p>
            <a:r>
              <a:rPr lang="en-US" sz="1400" dirty="0">
                <a:solidFill>
                  <a:schemeClr val="tx1">
                    <a:lumMod val="65000"/>
                    <a:lumOff val="35000"/>
                  </a:schemeClr>
                </a:solidFill>
                <a:latin typeface="Century Gothic" panose="020B0502020202020204" pitchFamily="34" charset="0"/>
              </a:rPr>
              <a:t>This user story aims to provide users with a convenient way to manage their payment methods within the Positive Charge app. By offering multiple payment options and ensuring secure handling of payment information, the feature enhances the overall user experience and facilitates easy transactions for charging sessions.</a:t>
            </a:r>
          </a:p>
        </p:txBody>
      </p:sp>
      <p:sp>
        <p:nvSpPr>
          <p:cNvPr id="40" name="TextBox 39">
            <a:extLst>
              <a:ext uri="{FF2B5EF4-FFF2-40B4-BE49-F238E27FC236}">
                <a16:creationId xmlns:a16="http://schemas.microsoft.com/office/drawing/2014/main" id="{456D87B8-815E-4CB2-5459-E4D7C56FEA04}"/>
              </a:ext>
            </a:extLst>
          </p:cNvPr>
          <p:cNvSpPr txBox="1"/>
          <p:nvPr/>
        </p:nvSpPr>
        <p:spPr>
          <a:xfrm>
            <a:off x="3957492" y="195334"/>
            <a:ext cx="7875279" cy="523220"/>
          </a:xfrm>
          <a:prstGeom prst="rect">
            <a:avLst/>
          </a:prstGeom>
          <a:noFill/>
        </p:spPr>
        <p:txBody>
          <a:bodyPr wrap="square">
            <a:spAutoFit/>
          </a:bodyPr>
          <a:lstStyle/>
          <a:p>
            <a:r>
              <a:rPr lang="en-US" sz="2800" dirty="0">
                <a:solidFill>
                  <a:schemeClr val="tx1">
                    <a:lumMod val="50000"/>
                    <a:lumOff val="50000"/>
                  </a:schemeClr>
                </a:solidFill>
                <a:latin typeface="Century Gothic" panose="020B0502020202020204" pitchFamily="34" charset="0"/>
              </a:rPr>
              <a:t>Add Payment Method for Charging Sessions</a:t>
            </a:r>
          </a:p>
        </p:txBody>
      </p:sp>
      <p:grpSp>
        <p:nvGrpSpPr>
          <p:cNvPr id="42" name="Group 41">
            <a:extLst>
              <a:ext uri="{FF2B5EF4-FFF2-40B4-BE49-F238E27FC236}">
                <a16:creationId xmlns:a16="http://schemas.microsoft.com/office/drawing/2014/main" id="{EA6D3884-6BBA-3B2F-A981-E28686830AD9}"/>
              </a:ext>
            </a:extLst>
          </p:cNvPr>
          <p:cNvGrpSpPr/>
          <p:nvPr/>
        </p:nvGrpSpPr>
        <p:grpSpPr>
          <a:xfrm>
            <a:off x="3987801" y="1190788"/>
            <a:ext cx="7844970" cy="587827"/>
            <a:chOff x="3987801" y="1190788"/>
            <a:chExt cx="7844970" cy="587827"/>
          </a:xfrm>
        </p:grpSpPr>
        <p:sp>
          <p:nvSpPr>
            <p:cNvPr id="41" name="Rectangle 40">
              <a:extLst>
                <a:ext uri="{FF2B5EF4-FFF2-40B4-BE49-F238E27FC236}">
                  <a16:creationId xmlns:a16="http://schemas.microsoft.com/office/drawing/2014/main" id="{E9428E43-602C-7BAA-E541-2B079BBAB406}"/>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11" name="Arrow: Pentagon 10">
              <a:extLst>
                <a:ext uri="{FF2B5EF4-FFF2-40B4-BE49-F238E27FC236}">
                  <a16:creationId xmlns:a16="http://schemas.microsoft.com/office/drawing/2014/main" id="{06D65D18-EB83-818A-A830-9F0007CF8C48}"/>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ACCEPTANCE CRITERIA</a:t>
              </a:r>
            </a:p>
          </p:txBody>
        </p:sp>
      </p:grpSp>
      <p:grpSp>
        <p:nvGrpSpPr>
          <p:cNvPr id="43" name="Group 42">
            <a:extLst>
              <a:ext uri="{FF2B5EF4-FFF2-40B4-BE49-F238E27FC236}">
                <a16:creationId xmlns:a16="http://schemas.microsoft.com/office/drawing/2014/main" id="{90F9B00A-A118-8E1B-AA5E-EF6F6EA5AD68}"/>
              </a:ext>
            </a:extLst>
          </p:cNvPr>
          <p:cNvGrpSpPr/>
          <p:nvPr/>
        </p:nvGrpSpPr>
        <p:grpSpPr>
          <a:xfrm>
            <a:off x="3957492" y="4265797"/>
            <a:ext cx="7844970" cy="587827"/>
            <a:chOff x="3987801" y="1190788"/>
            <a:chExt cx="7844970" cy="587827"/>
          </a:xfrm>
        </p:grpSpPr>
        <p:sp>
          <p:nvSpPr>
            <p:cNvPr id="44" name="Rectangle 43">
              <a:extLst>
                <a:ext uri="{FF2B5EF4-FFF2-40B4-BE49-F238E27FC236}">
                  <a16:creationId xmlns:a16="http://schemas.microsoft.com/office/drawing/2014/main" id="{2604E484-0937-C967-D39F-C2950812D7DD}"/>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45" name="Arrow: Pentagon 44">
              <a:extLst>
                <a:ext uri="{FF2B5EF4-FFF2-40B4-BE49-F238E27FC236}">
                  <a16:creationId xmlns:a16="http://schemas.microsoft.com/office/drawing/2014/main" id="{1DB00BC4-6060-30B6-BBCC-09B6D3FB9354}"/>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DESCRIPTION</a:t>
              </a:r>
            </a:p>
          </p:txBody>
        </p:sp>
      </p:grpSp>
      <p:sp>
        <p:nvSpPr>
          <p:cNvPr id="2" name="Rectangle: Single Corner Snipped 1">
            <a:extLst>
              <a:ext uri="{FF2B5EF4-FFF2-40B4-BE49-F238E27FC236}">
                <a16:creationId xmlns:a16="http://schemas.microsoft.com/office/drawing/2014/main" id="{E055DF1F-A13F-99D3-D382-527713E544E9}"/>
              </a:ext>
            </a:extLst>
          </p:cNvPr>
          <p:cNvSpPr/>
          <p:nvPr/>
        </p:nvSpPr>
        <p:spPr>
          <a:xfrm>
            <a:off x="152400" y="0"/>
            <a:ext cx="3446522" cy="947854"/>
          </a:xfrm>
          <a:prstGeom prst="snip1Rect">
            <a:avLst/>
          </a:prstGeom>
          <a:solidFill>
            <a:schemeClr val="tx2"/>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b="1" dirty="0">
                <a:latin typeface="Century Gothic" panose="020B0502020202020204" pitchFamily="34" charset="0"/>
              </a:rPr>
              <a:t>User Story For: </a:t>
            </a:r>
            <a:br>
              <a:rPr lang="en-US" sz="2200" b="1" dirty="0">
                <a:latin typeface="Century Gothic" panose="020B0502020202020204" pitchFamily="34" charset="0"/>
              </a:rPr>
            </a:br>
            <a:r>
              <a:rPr lang="en-US" sz="2200" b="1" dirty="0">
                <a:latin typeface="Century Gothic" panose="020B0502020202020204" pitchFamily="34" charset="0"/>
              </a:rPr>
              <a:t>Positive Charge</a:t>
            </a:r>
          </a:p>
        </p:txBody>
      </p:sp>
      <p:pic>
        <p:nvPicPr>
          <p:cNvPr id="9" name="Graphic 8" descr="Speedometer Middle with solid fill">
            <a:extLst>
              <a:ext uri="{FF2B5EF4-FFF2-40B4-BE49-F238E27FC236}">
                <a16:creationId xmlns:a16="http://schemas.microsoft.com/office/drawing/2014/main" id="{3C18E82E-4F93-B52E-4AC5-AAA6B33B5CA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9604" y="4383184"/>
            <a:ext cx="665692" cy="665692"/>
          </a:xfrm>
          <a:prstGeom prst="rect">
            <a:avLst/>
          </a:prstGeom>
        </p:spPr>
      </p:pic>
      <p:sp>
        <p:nvSpPr>
          <p:cNvPr id="13" name="TextBox 12">
            <a:extLst>
              <a:ext uri="{FF2B5EF4-FFF2-40B4-BE49-F238E27FC236}">
                <a16:creationId xmlns:a16="http://schemas.microsoft.com/office/drawing/2014/main" id="{048E84EA-C07B-CE99-2E33-1216BBA9BB56}"/>
              </a:ext>
            </a:extLst>
          </p:cNvPr>
          <p:cNvSpPr txBox="1"/>
          <p:nvPr/>
        </p:nvSpPr>
        <p:spPr>
          <a:xfrm>
            <a:off x="10306051" y="6334780"/>
            <a:ext cx="1885949" cy="523220"/>
          </a:xfrm>
          <a:prstGeom prst="rect">
            <a:avLst/>
          </a:prstGeom>
          <a:noFill/>
        </p:spPr>
        <p:txBody>
          <a:bodyPr wrap="square">
            <a:spAutoFit/>
          </a:bodyPr>
          <a:lstStyle/>
          <a:p>
            <a:r>
              <a:rPr lang="en-US" sz="2800" dirty="0">
                <a:solidFill>
                  <a:srgbClr val="E8DD06"/>
                </a:solidFill>
                <a:latin typeface="Century Gothic" panose="020B0502020202020204" pitchFamily="34" charset="0"/>
              </a:rPr>
              <a:t>EXAMPLE</a:t>
            </a:r>
          </a:p>
        </p:txBody>
      </p:sp>
    </p:spTree>
    <p:extLst>
      <p:ext uri="{BB962C8B-B14F-4D97-AF65-F5344CB8AC3E}">
        <p14:creationId xmlns:p14="http://schemas.microsoft.com/office/powerpoint/2010/main" val="4036716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2E26AC-7720-DF13-EC28-79F8B9D30F3F}"/>
              </a:ext>
            </a:extLst>
          </p:cNvPr>
          <p:cNvSpPr/>
          <p:nvPr/>
        </p:nvSpPr>
        <p:spPr>
          <a:xfrm>
            <a:off x="0" y="0"/>
            <a:ext cx="12192000" cy="947854"/>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EDA87453-6BC0-D9A6-7DDA-4E04D97F7EBB}"/>
              </a:ext>
            </a:extLst>
          </p:cNvPr>
          <p:cNvGrpSpPr/>
          <p:nvPr/>
        </p:nvGrpSpPr>
        <p:grpSpPr>
          <a:xfrm>
            <a:off x="152400" y="1146715"/>
            <a:ext cx="3427141" cy="5526226"/>
            <a:chOff x="152400" y="1146715"/>
            <a:chExt cx="3427141" cy="5526226"/>
          </a:xfrm>
          <a:effectLst>
            <a:outerShdw blurRad="50800" dist="38100" dir="5400000" algn="t" rotWithShape="0">
              <a:prstClr val="black">
                <a:alpha val="40000"/>
              </a:prstClr>
            </a:outerShdw>
          </a:effectLst>
        </p:grpSpPr>
        <p:sp>
          <p:nvSpPr>
            <p:cNvPr id="7" name="Rectangle 6">
              <a:extLst>
                <a:ext uri="{FF2B5EF4-FFF2-40B4-BE49-F238E27FC236}">
                  <a16:creationId xmlns:a16="http://schemas.microsoft.com/office/drawing/2014/main" id="{CBC06A70-A599-C29D-8F58-8F3B8F8D4495}"/>
                </a:ext>
              </a:extLst>
            </p:cNvPr>
            <p:cNvSpPr/>
            <p:nvPr/>
          </p:nvSpPr>
          <p:spPr>
            <a:xfrm>
              <a:off x="152400" y="1778615"/>
              <a:ext cx="3427141" cy="4894326"/>
            </a:xfrm>
            <a:prstGeom prst="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50000"/>
                    <a:lumOff val="50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2FB6F40E-6F48-5595-38C1-87AEAE13E2E9}"/>
                </a:ext>
              </a:extLst>
            </p:cNvPr>
            <p:cNvSpPr/>
            <p:nvPr/>
          </p:nvSpPr>
          <p:spPr>
            <a:xfrm>
              <a:off x="152400" y="1146715"/>
              <a:ext cx="3427141" cy="650488"/>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USER STORY</a:t>
              </a:r>
            </a:p>
          </p:txBody>
        </p:sp>
      </p:grpSp>
      <p:sp>
        <p:nvSpPr>
          <p:cNvPr id="14" name="Arrow: Pentagon 13">
            <a:extLst>
              <a:ext uri="{FF2B5EF4-FFF2-40B4-BE49-F238E27FC236}">
                <a16:creationId xmlns:a16="http://schemas.microsoft.com/office/drawing/2014/main" id="{F6228EE4-E8FE-E01C-2F93-8242124ADD4E}"/>
              </a:ext>
            </a:extLst>
          </p:cNvPr>
          <p:cNvSpPr/>
          <p:nvPr/>
        </p:nvSpPr>
        <p:spPr>
          <a:xfrm>
            <a:off x="133019" y="5285053"/>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ESTIMATE</a:t>
            </a:r>
          </a:p>
        </p:txBody>
      </p:sp>
      <p:sp>
        <p:nvSpPr>
          <p:cNvPr id="15" name="TextBox 14">
            <a:extLst>
              <a:ext uri="{FF2B5EF4-FFF2-40B4-BE49-F238E27FC236}">
                <a16:creationId xmlns:a16="http://schemas.microsoft.com/office/drawing/2014/main" id="{8ACBC85A-B762-4E83-175D-6065FC23DB3B}"/>
              </a:ext>
            </a:extLst>
          </p:cNvPr>
          <p:cNvSpPr txBox="1"/>
          <p:nvPr/>
        </p:nvSpPr>
        <p:spPr>
          <a:xfrm>
            <a:off x="243998" y="5674433"/>
            <a:ext cx="1130295" cy="938719"/>
          </a:xfrm>
          <a:prstGeom prst="rect">
            <a:avLst/>
          </a:prstGeom>
          <a:noFill/>
        </p:spPr>
        <p:txBody>
          <a:bodyPr wrap="square" rtlCol="0">
            <a:spAutoFit/>
          </a:bodyPr>
          <a:lstStyle/>
          <a:p>
            <a:pPr algn="ctr"/>
            <a:r>
              <a:rPr lang="en-US" sz="5500" b="1" dirty="0">
                <a:solidFill>
                  <a:srgbClr val="C3BA05"/>
                </a:solidFill>
                <a:latin typeface="Century Gothic" panose="020B0502020202020204" pitchFamily="34" charset="0"/>
              </a:rPr>
              <a:t>13</a:t>
            </a:r>
          </a:p>
        </p:txBody>
      </p:sp>
      <p:sp>
        <p:nvSpPr>
          <p:cNvPr id="16" name="TextBox 15">
            <a:extLst>
              <a:ext uri="{FF2B5EF4-FFF2-40B4-BE49-F238E27FC236}">
                <a16:creationId xmlns:a16="http://schemas.microsoft.com/office/drawing/2014/main" id="{47375EFC-708A-3C6B-9D13-90647B500975}"/>
              </a:ext>
            </a:extLst>
          </p:cNvPr>
          <p:cNvSpPr txBox="1"/>
          <p:nvPr/>
        </p:nvSpPr>
        <p:spPr>
          <a:xfrm>
            <a:off x="1533556" y="5751378"/>
            <a:ext cx="1954386" cy="861774"/>
          </a:xfrm>
          <a:prstGeom prst="rect">
            <a:avLst/>
          </a:prstGeom>
          <a:noFill/>
        </p:spPr>
        <p:txBody>
          <a:bodyPr wrap="square" rtlCol="0">
            <a:spAutoFit/>
          </a:bodyPr>
          <a:lstStyle/>
          <a:p>
            <a:r>
              <a:rPr lang="en-US" sz="2500" b="1" dirty="0">
                <a:solidFill>
                  <a:srgbClr val="C3BA05"/>
                </a:solidFill>
                <a:latin typeface="Century Gothic" panose="020B0502020202020204" pitchFamily="34" charset="0"/>
              </a:rPr>
              <a:t>STORY POINTS</a:t>
            </a:r>
          </a:p>
        </p:txBody>
      </p:sp>
      <p:graphicFrame>
        <p:nvGraphicFramePr>
          <p:cNvPr id="18" name="Table 17">
            <a:extLst>
              <a:ext uri="{FF2B5EF4-FFF2-40B4-BE49-F238E27FC236}">
                <a16:creationId xmlns:a16="http://schemas.microsoft.com/office/drawing/2014/main" id="{1769FC88-DF9F-7F9B-256D-3E4E84043E56}"/>
              </a:ext>
            </a:extLst>
          </p:cNvPr>
          <p:cNvGraphicFramePr>
            <a:graphicFrameLocks noGrp="1"/>
          </p:cNvGraphicFramePr>
          <p:nvPr>
            <p:extLst>
              <p:ext uri="{D42A27DB-BD31-4B8C-83A1-F6EECF244321}">
                <p14:modId xmlns:p14="http://schemas.microsoft.com/office/powerpoint/2010/main" val="2651567848"/>
              </p:ext>
            </p:extLst>
          </p:nvPr>
        </p:nvGraphicFramePr>
        <p:xfrm>
          <a:off x="3987800" y="1826900"/>
          <a:ext cx="7844971" cy="2066266"/>
        </p:xfrm>
        <a:graphic>
          <a:graphicData uri="http://schemas.openxmlformats.org/drawingml/2006/table">
            <a:tbl>
              <a:tblPr firstRow="1" bandRow="1">
                <a:tableStyleId>{5C22544A-7EE6-4342-B048-85BDC9FD1C3A}</a:tableStyleId>
              </a:tblPr>
              <a:tblGrid>
                <a:gridCol w="1023438">
                  <a:extLst>
                    <a:ext uri="{9D8B030D-6E8A-4147-A177-3AD203B41FA5}">
                      <a16:colId xmlns:a16="http://schemas.microsoft.com/office/drawing/2014/main" val="3891338547"/>
                    </a:ext>
                  </a:extLst>
                </a:gridCol>
                <a:gridCol w="6821533">
                  <a:extLst>
                    <a:ext uri="{9D8B030D-6E8A-4147-A177-3AD203B41FA5}">
                      <a16:colId xmlns:a16="http://schemas.microsoft.com/office/drawing/2014/main" val="4053290482"/>
                    </a:ext>
                  </a:extLst>
                </a:gridCol>
              </a:tblGrid>
              <a:tr h="544994">
                <a:tc>
                  <a:txBody>
                    <a:bodyPr/>
                    <a:lstStyle/>
                    <a:p>
                      <a:pPr algn="ctr"/>
                      <a:r>
                        <a:rPr lang="en-US" sz="1500" b="1"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The app must display a map with nearby Positive Charge stations.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198610480"/>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Users must be able to filter stations by availability, charging speed, and amenities.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3582469309"/>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The app must provide directions to the selected charging station.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828623466"/>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Users must receive real-time updates on station status and availability.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630847748"/>
                  </a:ext>
                </a:extLst>
              </a:tr>
            </a:tbl>
          </a:graphicData>
        </a:graphic>
      </p:graphicFrame>
      <p:sp>
        <p:nvSpPr>
          <p:cNvPr id="25" name="Arrow: Pentagon 24">
            <a:extLst>
              <a:ext uri="{FF2B5EF4-FFF2-40B4-BE49-F238E27FC236}">
                <a16:creationId xmlns:a16="http://schemas.microsoft.com/office/drawing/2014/main" id="{55708E8B-0A20-34CA-2176-DE563549A4AD}"/>
              </a:ext>
            </a:extLst>
          </p:cNvPr>
          <p:cNvSpPr/>
          <p:nvPr/>
        </p:nvSpPr>
        <p:spPr>
          <a:xfrm>
            <a:off x="152399" y="3852212"/>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PRIORITY</a:t>
            </a:r>
          </a:p>
        </p:txBody>
      </p:sp>
      <p:sp>
        <p:nvSpPr>
          <p:cNvPr id="27" name="TextBox 26">
            <a:extLst>
              <a:ext uri="{FF2B5EF4-FFF2-40B4-BE49-F238E27FC236}">
                <a16:creationId xmlns:a16="http://schemas.microsoft.com/office/drawing/2014/main" id="{6688D2B2-0739-993F-2068-48D454076354}"/>
              </a:ext>
            </a:extLst>
          </p:cNvPr>
          <p:cNvSpPr txBox="1"/>
          <p:nvPr/>
        </p:nvSpPr>
        <p:spPr>
          <a:xfrm>
            <a:off x="243998" y="1933636"/>
            <a:ext cx="3243944" cy="1169551"/>
          </a:xfrm>
          <a:prstGeom prst="rect">
            <a:avLst/>
          </a:prstGeom>
          <a:noFill/>
        </p:spPr>
        <p:txBody>
          <a:bodyPr wrap="square">
            <a:spAutoFit/>
          </a:bodyPr>
          <a:lstStyle/>
          <a:p>
            <a:r>
              <a:rPr lang="en-US" sz="1400" dirty="0">
                <a:solidFill>
                  <a:schemeClr val="tx1">
                    <a:lumMod val="65000"/>
                    <a:lumOff val="35000"/>
                  </a:schemeClr>
                </a:solidFill>
                <a:latin typeface="Century Gothic" panose="020B0502020202020204" pitchFamily="34" charset="0"/>
              </a:rPr>
              <a:t>As an EV driver, I want to locate the nearest Positive Charge stations using the app so that I can plan my trips and charge my vehicle efficiently.</a:t>
            </a:r>
          </a:p>
        </p:txBody>
      </p:sp>
      <p:sp>
        <p:nvSpPr>
          <p:cNvPr id="28" name="TextBox 27">
            <a:extLst>
              <a:ext uri="{FF2B5EF4-FFF2-40B4-BE49-F238E27FC236}">
                <a16:creationId xmlns:a16="http://schemas.microsoft.com/office/drawing/2014/main" id="{40F8FA38-0701-DD4F-BF80-58FCF11384A2}"/>
              </a:ext>
            </a:extLst>
          </p:cNvPr>
          <p:cNvSpPr txBox="1"/>
          <p:nvPr/>
        </p:nvSpPr>
        <p:spPr>
          <a:xfrm>
            <a:off x="1533556" y="4559710"/>
            <a:ext cx="2065366" cy="369332"/>
          </a:xfrm>
          <a:prstGeom prst="rect">
            <a:avLst/>
          </a:prstGeom>
          <a:noFill/>
        </p:spPr>
        <p:txBody>
          <a:bodyPr wrap="square" rtlCol="0">
            <a:spAutoFit/>
          </a:bodyPr>
          <a:lstStyle/>
          <a:p>
            <a:r>
              <a:rPr lang="en-US" b="1" dirty="0">
                <a:solidFill>
                  <a:srgbClr val="FF0000"/>
                </a:solidFill>
                <a:latin typeface="Century Gothic" panose="020B0502020202020204" pitchFamily="34" charset="0"/>
              </a:rPr>
              <a:t>HIGH</a:t>
            </a:r>
          </a:p>
        </p:txBody>
      </p:sp>
      <p:sp>
        <p:nvSpPr>
          <p:cNvPr id="36" name="TextBox 35">
            <a:extLst>
              <a:ext uri="{FF2B5EF4-FFF2-40B4-BE49-F238E27FC236}">
                <a16:creationId xmlns:a16="http://schemas.microsoft.com/office/drawing/2014/main" id="{E2E9F916-D139-B2F9-3423-97041E75FF9A}"/>
              </a:ext>
            </a:extLst>
          </p:cNvPr>
          <p:cNvSpPr txBox="1"/>
          <p:nvPr/>
        </p:nvSpPr>
        <p:spPr>
          <a:xfrm>
            <a:off x="3957492" y="4936624"/>
            <a:ext cx="7844971" cy="954107"/>
          </a:xfrm>
          <a:prstGeom prst="rect">
            <a:avLst/>
          </a:prstGeom>
          <a:noFill/>
        </p:spPr>
        <p:txBody>
          <a:bodyPr wrap="square">
            <a:spAutoFit/>
          </a:bodyPr>
          <a:lstStyle/>
          <a:p>
            <a:r>
              <a:rPr lang="en-US" sz="1400" dirty="0">
                <a:solidFill>
                  <a:schemeClr val="tx1">
                    <a:lumMod val="65000"/>
                    <a:lumOff val="35000"/>
                  </a:schemeClr>
                </a:solidFill>
                <a:latin typeface="Century Gothic" panose="020B0502020202020204" pitchFamily="34" charset="0"/>
              </a:rPr>
              <a:t>This user story focuses on enhancing the Positive Charge app's functionality by integrating a map feature that shows the nearest charging stations. This feature is crucial for helping EV drivers plan their trips and find available charging stations quickly. Dependencies include real-time data integration and map service APIs.</a:t>
            </a:r>
          </a:p>
        </p:txBody>
      </p:sp>
      <p:sp>
        <p:nvSpPr>
          <p:cNvPr id="40" name="TextBox 39">
            <a:extLst>
              <a:ext uri="{FF2B5EF4-FFF2-40B4-BE49-F238E27FC236}">
                <a16:creationId xmlns:a16="http://schemas.microsoft.com/office/drawing/2014/main" id="{456D87B8-815E-4CB2-5459-E4D7C56FEA04}"/>
              </a:ext>
            </a:extLst>
          </p:cNvPr>
          <p:cNvSpPr txBox="1"/>
          <p:nvPr/>
        </p:nvSpPr>
        <p:spPr>
          <a:xfrm>
            <a:off x="3957492" y="195334"/>
            <a:ext cx="7584621" cy="523220"/>
          </a:xfrm>
          <a:prstGeom prst="rect">
            <a:avLst/>
          </a:prstGeom>
          <a:noFill/>
        </p:spPr>
        <p:txBody>
          <a:bodyPr wrap="square">
            <a:spAutoFit/>
          </a:bodyPr>
          <a:lstStyle/>
          <a:p>
            <a:r>
              <a:rPr lang="en-US" sz="2800" dirty="0">
                <a:solidFill>
                  <a:schemeClr val="tx1">
                    <a:lumMod val="50000"/>
                    <a:lumOff val="50000"/>
                  </a:schemeClr>
                </a:solidFill>
                <a:latin typeface="Century Gothic" panose="020B0502020202020204" pitchFamily="34" charset="0"/>
              </a:rPr>
              <a:t>Locate Nearest Charging Stations</a:t>
            </a:r>
          </a:p>
        </p:txBody>
      </p:sp>
      <p:grpSp>
        <p:nvGrpSpPr>
          <p:cNvPr id="42" name="Group 41">
            <a:extLst>
              <a:ext uri="{FF2B5EF4-FFF2-40B4-BE49-F238E27FC236}">
                <a16:creationId xmlns:a16="http://schemas.microsoft.com/office/drawing/2014/main" id="{EA6D3884-6BBA-3B2F-A981-E28686830AD9}"/>
              </a:ext>
            </a:extLst>
          </p:cNvPr>
          <p:cNvGrpSpPr/>
          <p:nvPr/>
        </p:nvGrpSpPr>
        <p:grpSpPr>
          <a:xfrm>
            <a:off x="3987801" y="1190788"/>
            <a:ext cx="7844970" cy="587827"/>
            <a:chOff x="3987801" y="1190788"/>
            <a:chExt cx="7844970" cy="587827"/>
          </a:xfrm>
        </p:grpSpPr>
        <p:sp>
          <p:nvSpPr>
            <p:cNvPr id="41" name="Rectangle 40">
              <a:extLst>
                <a:ext uri="{FF2B5EF4-FFF2-40B4-BE49-F238E27FC236}">
                  <a16:creationId xmlns:a16="http://schemas.microsoft.com/office/drawing/2014/main" id="{E9428E43-602C-7BAA-E541-2B079BBAB406}"/>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11" name="Arrow: Pentagon 10">
              <a:extLst>
                <a:ext uri="{FF2B5EF4-FFF2-40B4-BE49-F238E27FC236}">
                  <a16:creationId xmlns:a16="http://schemas.microsoft.com/office/drawing/2014/main" id="{06D65D18-EB83-818A-A830-9F0007CF8C48}"/>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ACCEPTANCE CRITERIA</a:t>
              </a:r>
            </a:p>
          </p:txBody>
        </p:sp>
      </p:grpSp>
      <p:grpSp>
        <p:nvGrpSpPr>
          <p:cNvPr id="43" name="Group 42">
            <a:extLst>
              <a:ext uri="{FF2B5EF4-FFF2-40B4-BE49-F238E27FC236}">
                <a16:creationId xmlns:a16="http://schemas.microsoft.com/office/drawing/2014/main" id="{90F9B00A-A118-8E1B-AA5E-EF6F6EA5AD68}"/>
              </a:ext>
            </a:extLst>
          </p:cNvPr>
          <p:cNvGrpSpPr/>
          <p:nvPr/>
        </p:nvGrpSpPr>
        <p:grpSpPr>
          <a:xfrm>
            <a:off x="3957492" y="4265797"/>
            <a:ext cx="7844970" cy="587827"/>
            <a:chOff x="3987801" y="1190788"/>
            <a:chExt cx="7844970" cy="587827"/>
          </a:xfrm>
        </p:grpSpPr>
        <p:sp>
          <p:nvSpPr>
            <p:cNvPr id="44" name="Rectangle 43">
              <a:extLst>
                <a:ext uri="{FF2B5EF4-FFF2-40B4-BE49-F238E27FC236}">
                  <a16:creationId xmlns:a16="http://schemas.microsoft.com/office/drawing/2014/main" id="{2604E484-0937-C967-D39F-C2950812D7DD}"/>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45" name="Arrow: Pentagon 44">
              <a:extLst>
                <a:ext uri="{FF2B5EF4-FFF2-40B4-BE49-F238E27FC236}">
                  <a16:creationId xmlns:a16="http://schemas.microsoft.com/office/drawing/2014/main" id="{1DB00BC4-6060-30B6-BBCC-09B6D3FB9354}"/>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DESCRIPTION</a:t>
              </a:r>
            </a:p>
          </p:txBody>
        </p:sp>
      </p:grpSp>
      <p:sp>
        <p:nvSpPr>
          <p:cNvPr id="2" name="Rectangle: Single Corner Snipped 1">
            <a:extLst>
              <a:ext uri="{FF2B5EF4-FFF2-40B4-BE49-F238E27FC236}">
                <a16:creationId xmlns:a16="http://schemas.microsoft.com/office/drawing/2014/main" id="{9EDCF52A-5345-86DE-DCCE-CA43BAD16E1C}"/>
              </a:ext>
            </a:extLst>
          </p:cNvPr>
          <p:cNvSpPr/>
          <p:nvPr/>
        </p:nvSpPr>
        <p:spPr>
          <a:xfrm>
            <a:off x="152400" y="0"/>
            <a:ext cx="3446522" cy="947854"/>
          </a:xfrm>
          <a:prstGeom prst="snip1Rect">
            <a:avLst/>
          </a:prstGeom>
          <a:solidFill>
            <a:schemeClr val="tx2"/>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b="1" dirty="0">
                <a:latin typeface="Century Gothic" panose="020B0502020202020204" pitchFamily="34" charset="0"/>
              </a:rPr>
              <a:t>User Story For: </a:t>
            </a:r>
            <a:br>
              <a:rPr lang="en-US" sz="2200" b="1" dirty="0">
                <a:latin typeface="Century Gothic" panose="020B0502020202020204" pitchFamily="34" charset="0"/>
              </a:rPr>
            </a:br>
            <a:r>
              <a:rPr lang="en-US" sz="2200" b="1" dirty="0">
                <a:latin typeface="Century Gothic" panose="020B0502020202020204" pitchFamily="34" charset="0"/>
              </a:rPr>
              <a:t>Positive Charge</a:t>
            </a:r>
          </a:p>
        </p:txBody>
      </p:sp>
      <p:pic>
        <p:nvPicPr>
          <p:cNvPr id="3" name="Graphic 2" descr="Speedometer Middle with solid fill">
            <a:extLst>
              <a:ext uri="{FF2B5EF4-FFF2-40B4-BE49-F238E27FC236}">
                <a16:creationId xmlns:a16="http://schemas.microsoft.com/office/drawing/2014/main" id="{E3E39202-09BA-235F-FC16-6B490A855AB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9604" y="4383184"/>
            <a:ext cx="665692" cy="665692"/>
          </a:xfrm>
          <a:prstGeom prst="rect">
            <a:avLst/>
          </a:prstGeom>
        </p:spPr>
      </p:pic>
      <p:sp>
        <p:nvSpPr>
          <p:cNvPr id="8" name="TextBox 7">
            <a:extLst>
              <a:ext uri="{FF2B5EF4-FFF2-40B4-BE49-F238E27FC236}">
                <a16:creationId xmlns:a16="http://schemas.microsoft.com/office/drawing/2014/main" id="{20703311-3830-1D90-1A75-C9833633D0AE}"/>
              </a:ext>
            </a:extLst>
          </p:cNvPr>
          <p:cNvSpPr txBox="1"/>
          <p:nvPr/>
        </p:nvSpPr>
        <p:spPr>
          <a:xfrm>
            <a:off x="10306051" y="6334780"/>
            <a:ext cx="1885949" cy="523220"/>
          </a:xfrm>
          <a:prstGeom prst="rect">
            <a:avLst/>
          </a:prstGeom>
          <a:noFill/>
        </p:spPr>
        <p:txBody>
          <a:bodyPr wrap="square">
            <a:spAutoFit/>
          </a:bodyPr>
          <a:lstStyle/>
          <a:p>
            <a:r>
              <a:rPr lang="en-US" sz="2800" dirty="0">
                <a:solidFill>
                  <a:srgbClr val="E8DD06"/>
                </a:solidFill>
                <a:latin typeface="Century Gothic" panose="020B0502020202020204" pitchFamily="34" charset="0"/>
              </a:rPr>
              <a:t>EXAMPLE</a:t>
            </a:r>
          </a:p>
        </p:txBody>
      </p:sp>
    </p:spTree>
    <p:extLst>
      <p:ext uri="{BB962C8B-B14F-4D97-AF65-F5344CB8AC3E}">
        <p14:creationId xmlns:p14="http://schemas.microsoft.com/office/powerpoint/2010/main" val="82182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2E26AC-7720-DF13-EC28-79F8B9D30F3F}"/>
              </a:ext>
            </a:extLst>
          </p:cNvPr>
          <p:cNvSpPr/>
          <p:nvPr/>
        </p:nvSpPr>
        <p:spPr>
          <a:xfrm>
            <a:off x="0" y="0"/>
            <a:ext cx="12192000" cy="947854"/>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EDA87453-6BC0-D9A6-7DDA-4E04D97F7EBB}"/>
              </a:ext>
            </a:extLst>
          </p:cNvPr>
          <p:cNvGrpSpPr/>
          <p:nvPr/>
        </p:nvGrpSpPr>
        <p:grpSpPr>
          <a:xfrm>
            <a:off x="152400" y="1146715"/>
            <a:ext cx="3427141" cy="5526226"/>
            <a:chOff x="152400" y="1146715"/>
            <a:chExt cx="3427141" cy="5526226"/>
          </a:xfrm>
          <a:effectLst>
            <a:outerShdw blurRad="50800" dist="38100" dir="5400000" algn="t" rotWithShape="0">
              <a:prstClr val="black">
                <a:alpha val="40000"/>
              </a:prstClr>
            </a:outerShdw>
          </a:effectLst>
        </p:grpSpPr>
        <p:sp>
          <p:nvSpPr>
            <p:cNvPr id="7" name="Rectangle 6">
              <a:extLst>
                <a:ext uri="{FF2B5EF4-FFF2-40B4-BE49-F238E27FC236}">
                  <a16:creationId xmlns:a16="http://schemas.microsoft.com/office/drawing/2014/main" id="{CBC06A70-A599-C29D-8F58-8F3B8F8D4495}"/>
                </a:ext>
              </a:extLst>
            </p:cNvPr>
            <p:cNvSpPr/>
            <p:nvPr/>
          </p:nvSpPr>
          <p:spPr>
            <a:xfrm>
              <a:off x="152400" y="1778615"/>
              <a:ext cx="3427141" cy="4894326"/>
            </a:xfrm>
            <a:prstGeom prst="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50000"/>
                    <a:lumOff val="50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2FB6F40E-6F48-5595-38C1-87AEAE13E2E9}"/>
                </a:ext>
              </a:extLst>
            </p:cNvPr>
            <p:cNvSpPr/>
            <p:nvPr/>
          </p:nvSpPr>
          <p:spPr>
            <a:xfrm>
              <a:off x="152400" y="1146715"/>
              <a:ext cx="3427141" cy="650488"/>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USER STORY</a:t>
              </a:r>
            </a:p>
          </p:txBody>
        </p:sp>
      </p:grpSp>
      <p:sp>
        <p:nvSpPr>
          <p:cNvPr id="14" name="Arrow: Pentagon 13">
            <a:extLst>
              <a:ext uri="{FF2B5EF4-FFF2-40B4-BE49-F238E27FC236}">
                <a16:creationId xmlns:a16="http://schemas.microsoft.com/office/drawing/2014/main" id="{F6228EE4-E8FE-E01C-2F93-8242124ADD4E}"/>
              </a:ext>
            </a:extLst>
          </p:cNvPr>
          <p:cNvSpPr/>
          <p:nvPr/>
        </p:nvSpPr>
        <p:spPr>
          <a:xfrm>
            <a:off x="133019" y="5285053"/>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ESTIMATE</a:t>
            </a:r>
          </a:p>
        </p:txBody>
      </p:sp>
      <p:sp>
        <p:nvSpPr>
          <p:cNvPr id="15" name="TextBox 14">
            <a:extLst>
              <a:ext uri="{FF2B5EF4-FFF2-40B4-BE49-F238E27FC236}">
                <a16:creationId xmlns:a16="http://schemas.microsoft.com/office/drawing/2014/main" id="{8ACBC85A-B762-4E83-175D-6065FC23DB3B}"/>
              </a:ext>
            </a:extLst>
          </p:cNvPr>
          <p:cNvSpPr txBox="1"/>
          <p:nvPr/>
        </p:nvSpPr>
        <p:spPr>
          <a:xfrm>
            <a:off x="243998" y="5674433"/>
            <a:ext cx="1130295" cy="938719"/>
          </a:xfrm>
          <a:prstGeom prst="rect">
            <a:avLst/>
          </a:prstGeom>
          <a:noFill/>
        </p:spPr>
        <p:txBody>
          <a:bodyPr wrap="square" rtlCol="0">
            <a:spAutoFit/>
          </a:bodyPr>
          <a:lstStyle/>
          <a:p>
            <a:pPr algn="ctr"/>
            <a:r>
              <a:rPr lang="en-US" sz="5500" b="1" dirty="0">
                <a:solidFill>
                  <a:srgbClr val="C3BA05"/>
                </a:solidFill>
                <a:latin typeface="Century Gothic" panose="020B0502020202020204" pitchFamily="34" charset="0"/>
              </a:rPr>
              <a:t>8</a:t>
            </a:r>
          </a:p>
        </p:txBody>
      </p:sp>
      <p:sp>
        <p:nvSpPr>
          <p:cNvPr id="16" name="TextBox 15">
            <a:extLst>
              <a:ext uri="{FF2B5EF4-FFF2-40B4-BE49-F238E27FC236}">
                <a16:creationId xmlns:a16="http://schemas.microsoft.com/office/drawing/2014/main" id="{47375EFC-708A-3C6B-9D13-90647B500975}"/>
              </a:ext>
            </a:extLst>
          </p:cNvPr>
          <p:cNvSpPr txBox="1"/>
          <p:nvPr/>
        </p:nvSpPr>
        <p:spPr>
          <a:xfrm>
            <a:off x="1533556" y="5751378"/>
            <a:ext cx="1954386" cy="861774"/>
          </a:xfrm>
          <a:prstGeom prst="rect">
            <a:avLst/>
          </a:prstGeom>
          <a:noFill/>
        </p:spPr>
        <p:txBody>
          <a:bodyPr wrap="square" rtlCol="0">
            <a:spAutoFit/>
          </a:bodyPr>
          <a:lstStyle/>
          <a:p>
            <a:r>
              <a:rPr lang="en-US" sz="2500" b="1" dirty="0">
                <a:solidFill>
                  <a:srgbClr val="C3BA05"/>
                </a:solidFill>
                <a:latin typeface="Century Gothic" panose="020B0502020202020204" pitchFamily="34" charset="0"/>
              </a:rPr>
              <a:t>STORY POINTS</a:t>
            </a:r>
          </a:p>
        </p:txBody>
      </p:sp>
      <p:graphicFrame>
        <p:nvGraphicFramePr>
          <p:cNvPr id="18" name="Table 17">
            <a:extLst>
              <a:ext uri="{FF2B5EF4-FFF2-40B4-BE49-F238E27FC236}">
                <a16:creationId xmlns:a16="http://schemas.microsoft.com/office/drawing/2014/main" id="{1769FC88-DF9F-7F9B-256D-3E4E84043E56}"/>
              </a:ext>
            </a:extLst>
          </p:cNvPr>
          <p:cNvGraphicFramePr>
            <a:graphicFrameLocks noGrp="1"/>
          </p:cNvGraphicFramePr>
          <p:nvPr>
            <p:extLst>
              <p:ext uri="{D42A27DB-BD31-4B8C-83A1-F6EECF244321}">
                <p14:modId xmlns:p14="http://schemas.microsoft.com/office/powerpoint/2010/main" val="4217460862"/>
              </p:ext>
            </p:extLst>
          </p:nvPr>
        </p:nvGraphicFramePr>
        <p:xfrm>
          <a:off x="3987801" y="1802550"/>
          <a:ext cx="7844971" cy="2049662"/>
        </p:xfrm>
        <a:graphic>
          <a:graphicData uri="http://schemas.openxmlformats.org/drawingml/2006/table">
            <a:tbl>
              <a:tblPr firstRow="1" bandRow="1">
                <a:tableStyleId>{5C22544A-7EE6-4342-B048-85BDC9FD1C3A}</a:tableStyleId>
              </a:tblPr>
              <a:tblGrid>
                <a:gridCol w="1023438">
                  <a:extLst>
                    <a:ext uri="{9D8B030D-6E8A-4147-A177-3AD203B41FA5}">
                      <a16:colId xmlns:a16="http://schemas.microsoft.com/office/drawing/2014/main" val="3891338547"/>
                    </a:ext>
                  </a:extLst>
                </a:gridCol>
                <a:gridCol w="6821533">
                  <a:extLst>
                    <a:ext uri="{9D8B030D-6E8A-4147-A177-3AD203B41FA5}">
                      <a16:colId xmlns:a16="http://schemas.microsoft.com/office/drawing/2014/main" val="4053290482"/>
                    </a:ext>
                  </a:extLst>
                </a:gridCol>
              </a:tblGrid>
              <a:tr h="544994">
                <a:tc>
                  <a:txBody>
                    <a:bodyPr/>
                    <a:lstStyle/>
                    <a:p>
                      <a:pPr algn="ctr"/>
                      <a:r>
                        <a:rPr lang="en-US" sz="1500" b="1"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The scheduling feature must allow users to select date and time for charging.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198610480"/>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Users must receive notifications before the scheduled session.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3582469309"/>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The app must prevent double bookings and show available time slots.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828623466"/>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Users must be able to reschedule or cancel their sessions with ease.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630847748"/>
                  </a:ext>
                </a:extLst>
              </a:tr>
            </a:tbl>
          </a:graphicData>
        </a:graphic>
      </p:graphicFrame>
      <p:sp>
        <p:nvSpPr>
          <p:cNvPr id="25" name="Arrow: Pentagon 24">
            <a:extLst>
              <a:ext uri="{FF2B5EF4-FFF2-40B4-BE49-F238E27FC236}">
                <a16:creationId xmlns:a16="http://schemas.microsoft.com/office/drawing/2014/main" id="{55708E8B-0A20-34CA-2176-DE563549A4AD}"/>
              </a:ext>
            </a:extLst>
          </p:cNvPr>
          <p:cNvSpPr/>
          <p:nvPr/>
        </p:nvSpPr>
        <p:spPr>
          <a:xfrm>
            <a:off x="152399" y="3852212"/>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PRIORITY</a:t>
            </a:r>
          </a:p>
        </p:txBody>
      </p:sp>
      <p:sp>
        <p:nvSpPr>
          <p:cNvPr id="27" name="TextBox 26">
            <a:extLst>
              <a:ext uri="{FF2B5EF4-FFF2-40B4-BE49-F238E27FC236}">
                <a16:creationId xmlns:a16="http://schemas.microsoft.com/office/drawing/2014/main" id="{6688D2B2-0739-993F-2068-48D454076354}"/>
              </a:ext>
            </a:extLst>
          </p:cNvPr>
          <p:cNvSpPr txBox="1"/>
          <p:nvPr/>
        </p:nvSpPr>
        <p:spPr>
          <a:xfrm>
            <a:off x="243998" y="1933636"/>
            <a:ext cx="3243944" cy="1169551"/>
          </a:xfrm>
          <a:prstGeom prst="rect">
            <a:avLst/>
          </a:prstGeom>
          <a:noFill/>
        </p:spPr>
        <p:txBody>
          <a:bodyPr wrap="square">
            <a:spAutoFit/>
          </a:bodyPr>
          <a:lstStyle/>
          <a:p>
            <a:r>
              <a:rPr lang="en-US" sz="1400" dirty="0">
                <a:solidFill>
                  <a:schemeClr val="tx1">
                    <a:lumMod val="65000"/>
                    <a:lumOff val="35000"/>
                  </a:schemeClr>
                </a:solidFill>
                <a:latin typeface="Century Gothic" panose="020B0502020202020204" pitchFamily="34" charset="0"/>
              </a:rPr>
              <a:t>As a busy professional, I want to schedule my EV charging sessions in advance so that I can ensure my vehicle is charged without waiting in line.</a:t>
            </a:r>
          </a:p>
        </p:txBody>
      </p:sp>
      <p:sp>
        <p:nvSpPr>
          <p:cNvPr id="28" name="TextBox 27">
            <a:extLst>
              <a:ext uri="{FF2B5EF4-FFF2-40B4-BE49-F238E27FC236}">
                <a16:creationId xmlns:a16="http://schemas.microsoft.com/office/drawing/2014/main" id="{40F8FA38-0701-DD4F-BF80-58FCF11384A2}"/>
              </a:ext>
            </a:extLst>
          </p:cNvPr>
          <p:cNvSpPr txBox="1"/>
          <p:nvPr/>
        </p:nvSpPr>
        <p:spPr>
          <a:xfrm>
            <a:off x="1478066" y="4559710"/>
            <a:ext cx="206536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MEDIUM</a:t>
            </a:r>
          </a:p>
        </p:txBody>
      </p:sp>
      <p:sp>
        <p:nvSpPr>
          <p:cNvPr id="36" name="TextBox 35">
            <a:extLst>
              <a:ext uri="{FF2B5EF4-FFF2-40B4-BE49-F238E27FC236}">
                <a16:creationId xmlns:a16="http://schemas.microsoft.com/office/drawing/2014/main" id="{E2E9F916-D139-B2F9-3423-97041E75FF9A}"/>
              </a:ext>
            </a:extLst>
          </p:cNvPr>
          <p:cNvSpPr txBox="1"/>
          <p:nvPr/>
        </p:nvSpPr>
        <p:spPr>
          <a:xfrm>
            <a:off x="3957492" y="4936624"/>
            <a:ext cx="7844971" cy="954107"/>
          </a:xfrm>
          <a:prstGeom prst="rect">
            <a:avLst/>
          </a:prstGeom>
          <a:noFill/>
        </p:spPr>
        <p:txBody>
          <a:bodyPr wrap="square">
            <a:spAutoFit/>
          </a:bodyPr>
          <a:lstStyle/>
          <a:p>
            <a:r>
              <a:rPr lang="en-US" sz="1400" dirty="0">
                <a:solidFill>
                  <a:schemeClr val="tx1">
                    <a:lumMod val="65000"/>
                    <a:lumOff val="35000"/>
                  </a:schemeClr>
                </a:solidFill>
                <a:latin typeface="Century Gothic" panose="020B0502020202020204" pitchFamily="34" charset="0"/>
              </a:rPr>
              <a:t>This user story aims to introduce a scheduling feature in the Positive Charge app, enabling users to book their charging sessions in advance. By allowing users to plan their charging times, the feature reduces wait times and enhances the convenience of using Positive Charge stations.</a:t>
            </a:r>
          </a:p>
        </p:txBody>
      </p:sp>
      <p:sp>
        <p:nvSpPr>
          <p:cNvPr id="40" name="TextBox 39">
            <a:extLst>
              <a:ext uri="{FF2B5EF4-FFF2-40B4-BE49-F238E27FC236}">
                <a16:creationId xmlns:a16="http://schemas.microsoft.com/office/drawing/2014/main" id="{456D87B8-815E-4CB2-5459-E4D7C56FEA04}"/>
              </a:ext>
            </a:extLst>
          </p:cNvPr>
          <p:cNvSpPr txBox="1"/>
          <p:nvPr/>
        </p:nvSpPr>
        <p:spPr>
          <a:xfrm>
            <a:off x="3957492" y="195334"/>
            <a:ext cx="7584621" cy="523220"/>
          </a:xfrm>
          <a:prstGeom prst="rect">
            <a:avLst/>
          </a:prstGeom>
          <a:noFill/>
        </p:spPr>
        <p:txBody>
          <a:bodyPr wrap="square">
            <a:spAutoFit/>
          </a:bodyPr>
          <a:lstStyle/>
          <a:p>
            <a:r>
              <a:rPr lang="en-US" sz="2800" dirty="0">
                <a:solidFill>
                  <a:schemeClr val="tx1">
                    <a:lumMod val="50000"/>
                    <a:lumOff val="50000"/>
                  </a:schemeClr>
                </a:solidFill>
                <a:latin typeface="Century Gothic" panose="020B0502020202020204" pitchFamily="34" charset="0"/>
              </a:rPr>
              <a:t>Schedule Charging Sessions</a:t>
            </a:r>
          </a:p>
        </p:txBody>
      </p:sp>
      <p:grpSp>
        <p:nvGrpSpPr>
          <p:cNvPr id="42" name="Group 41">
            <a:extLst>
              <a:ext uri="{FF2B5EF4-FFF2-40B4-BE49-F238E27FC236}">
                <a16:creationId xmlns:a16="http://schemas.microsoft.com/office/drawing/2014/main" id="{EA6D3884-6BBA-3B2F-A981-E28686830AD9}"/>
              </a:ext>
            </a:extLst>
          </p:cNvPr>
          <p:cNvGrpSpPr/>
          <p:nvPr/>
        </p:nvGrpSpPr>
        <p:grpSpPr>
          <a:xfrm>
            <a:off x="3987801" y="1190788"/>
            <a:ext cx="7844970" cy="587827"/>
            <a:chOff x="3987801" y="1190788"/>
            <a:chExt cx="7844970" cy="587827"/>
          </a:xfrm>
        </p:grpSpPr>
        <p:sp>
          <p:nvSpPr>
            <p:cNvPr id="41" name="Rectangle 40">
              <a:extLst>
                <a:ext uri="{FF2B5EF4-FFF2-40B4-BE49-F238E27FC236}">
                  <a16:creationId xmlns:a16="http://schemas.microsoft.com/office/drawing/2014/main" id="{E9428E43-602C-7BAA-E541-2B079BBAB406}"/>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11" name="Arrow: Pentagon 10">
              <a:extLst>
                <a:ext uri="{FF2B5EF4-FFF2-40B4-BE49-F238E27FC236}">
                  <a16:creationId xmlns:a16="http://schemas.microsoft.com/office/drawing/2014/main" id="{06D65D18-EB83-818A-A830-9F0007CF8C48}"/>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ACCEPTANCE CRITERIA</a:t>
              </a:r>
            </a:p>
          </p:txBody>
        </p:sp>
      </p:grpSp>
      <p:grpSp>
        <p:nvGrpSpPr>
          <p:cNvPr id="43" name="Group 42">
            <a:extLst>
              <a:ext uri="{FF2B5EF4-FFF2-40B4-BE49-F238E27FC236}">
                <a16:creationId xmlns:a16="http://schemas.microsoft.com/office/drawing/2014/main" id="{90F9B00A-A118-8E1B-AA5E-EF6F6EA5AD68}"/>
              </a:ext>
            </a:extLst>
          </p:cNvPr>
          <p:cNvGrpSpPr/>
          <p:nvPr/>
        </p:nvGrpSpPr>
        <p:grpSpPr>
          <a:xfrm>
            <a:off x="3957492" y="4265797"/>
            <a:ext cx="7844970" cy="587827"/>
            <a:chOff x="3987801" y="1190788"/>
            <a:chExt cx="7844970" cy="587827"/>
          </a:xfrm>
        </p:grpSpPr>
        <p:sp>
          <p:nvSpPr>
            <p:cNvPr id="44" name="Rectangle 43">
              <a:extLst>
                <a:ext uri="{FF2B5EF4-FFF2-40B4-BE49-F238E27FC236}">
                  <a16:creationId xmlns:a16="http://schemas.microsoft.com/office/drawing/2014/main" id="{2604E484-0937-C967-D39F-C2950812D7DD}"/>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45" name="Arrow: Pentagon 44">
              <a:extLst>
                <a:ext uri="{FF2B5EF4-FFF2-40B4-BE49-F238E27FC236}">
                  <a16:creationId xmlns:a16="http://schemas.microsoft.com/office/drawing/2014/main" id="{1DB00BC4-6060-30B6-BBCC-09B6D3FB9354}"/>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DESCRIPTION</a:t>
              </a:r>
            </a:p>
          </p:txBody>
        </p:sp>
      </p:grpSp>
      <p:sp>
        <p:nvSpPr>
          <p:cNvPr id="2" name="Rectangle: Single Corner Snipped 1">
            <a:extLst>
              <a:ext uri="{FF2B5EF4-FFF2-40B4-BE49-F238E27FC236}">
                <a16:creationId xmlns:a16="http://schemas.microsoft.com/office/drawing/2014/main" id="{FC69FFD6-D6E2-CEB1-D07F-431C1E4823A6}"/>
              </a:ext>
            </a:extLst>
          </p:cNvPr>
          <p:cNvSpPr/>
          <p:nvPr/>
        </p:nvSpPr>
        <p:spPr>
          <a:xfrm>
            <a:off x="152400" y="0"/>
            <a:ext cx="3446522" cy="947854"/>
          </a:xfrm>
          <a:prstGeom prst="snip1Rect">
            <a:avLst/>
          </a:prstGeom>
          <a:solidFill>
            <a:schemeClr val="tx2"/>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b="1" dirty="0">
                <a:latin typeface="Century Gothic" panose="020B0502020202020204" pitchFamily="34" charset="0"/>
              </a:rPr>
              <a:t>User Story For: </a:t>
            </a:r>
            <a:br>
              <a:rPr lang="en-US" sz="2200" b="1" dirty="0">
                <a:latin typeface="Century Gothic" panose="020B0502020202020204" pitchFamily="34" charset="0"/>
              </a:rPr>
            </a:br>
            <a:r>
              <a:rPr lang="en-US" sz="2200" b="1" dirty="0">
                <a:latin typeface="Century Gothic" panose="020B0502020202020204" pitchFamily="34" charset="0"/>
              </a:rPr>
              <a:t>Positive Charge</a:t>
            </a:r>
          </a:p>
        </p:txBody>
      </p:sp>
      <p:sp>
        <p:nvSpPr>
          <p:cNvPr id="3" name="TextBox 2">
            <a:extLst>
              <a:ext uri="{FF2B5EF4-FFF2-40B4-BE49-F238E27FC236}">
                <a16:creationId xmlns:a16="http://schemas.microsoft.com/office/drawing/2014/main" id="{C0543EEA-CF9E-8413-4B1E-81D7C8677A8B}"/>
              </a:ext>
            </a:extLst>
          </p:cNvPr>
          <p:cNvSpPr txBox="1"/>
          <p:nvPr/>
        </p:nvSpPr>
        <p:spPr>
          <a:xfrm>
            <a:off x="10306051" y="6334780"/>
            <a:ext cx="1885949" cy="523220"/>
          </a:xfrm>
          <a:prstGeom prst="rect">
            <a:avLst/>
          </a:prstGeom>
          <a:noFill/>
        </p:spPr>
        <p:txBody>
          <a:bodyPr wrap="square">
            <a:spAutoFit/>
          </a:bodyPr>
          <a:lstStyle/>
          <a:p>
            <a:r>
              <a:rPr lang="en-US" sz="2800" dirty="0">
                <a:solidFill>
                  <a:srgbClr val="E8DD06"/>
                </a:solidFill>
                <a:latin typeface="Century Gothic" panose="020B0502020202020204" pitchFamily="34" charset="0"/>
              </a:rPr>
              <a:t>EXAMPLE</a:t>
            </a:r>
          </a:p>
        </p:txBody>
      </p:sp>
      <p:pic>
        <p:nvPicPr>
          <p:cNvPr id="8" name="Graphic 7" descr="Speedometer Middle with solid fill">
            <a:extLst>
              <a:ext uri="{FF2B5EF4-FFF2-40B4-BE49-F238E27FC236}">
                <a16:creationId xmlns:a16="http://schemas.microsoft.com/office/drawing/2014/main" id="{4F2AD655-9AC4-22FB-7C70-92D24B7F27A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9604" y="4383184"/>
            <a:ext cx="665692" cy="665692"/>
          </a:xfrm>
          <a:prstGeom prst="rect">
            <a:avLst/>
          </a:prstGeom>
        </p:spPr>
      </p:pic>
    </p:spTree>
    <p:extLst>
      <p:ext uri="{BB962C8B-B14F-4D97-AF65-F5344CB8AC3E}">
        <p14:creationId xmlns:p14="http://schemas.microsoft.com/office/powerpoint/2010/main" val="3316944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2E26AC-7720-DF13-EC28-79F8B9D30F3F}"/>
              </a:ext>
            </a:extLst>
          </p:cNvPr>
          <p:cNvSpPr/>
          <p:nvPr/>
        </p:nvSpPr>
        <p:spPr>
          <a:xfrm>
            <a:off x="0" y="0"/>
            <a:ext cx="12192000" cy="947854"/>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EDA87453-6BC0-D9A6-7DDA-4E04D97F7EBB}"/>
              </a:ext>
            </a:extLst>
          </p:cNvPr>
          <p:cNvGrpSpPr/>
          <p:nvPr/>
        </p:nvGrpSpPr>
        <p:grpSpPr>
          <a:xfrm>
            <a:off x="152400" y="1146715"/>
            <a:ext cx="3427141" cy="5526226"/>
            <a:chOff x="152400" y="1146715"/>
            <a:chExt cx="3427141" cy="5526226"/>
          </a:xfrm>
          <a:effectLst>
            <a:outerShdw blurRad="50800" dist="38100" dir="5400000" algn="t" rotWithShape="0">
              <a:prstClr val="black">
                <a:alpha val="40000"/>
              </a:prstClr>
            </a:outerShdw>
          </a:effectLst>
        </p:grpSpPr>
        <p:sp>
          <p:nvSpPr>
            <p:cNvPr id="7" name="Rectangle 6">
              <a:extLst>
                <a:ext uri="{FF2B5EF4-FFF2-40B4-BE49-F238E27FC236}">
                  <a16:creationId xmlns:a16="http://schemas.microsoft.com/office/drawing/2014/main" id="{CBC06A70-A599-C29D-8F58-8F3B8F8D4495}"/>
                </a:ext>
              </a:extLst>
            </p:cNvPr>
            <p:cNvSpPr/>
            <p:nvPr/>
          </p:nvSpPr>
          <p:spPr>
            <a:xfrm>
              <a:off x="152400" y="1778615"/>
              <a:ext cx="3427141" cy="4894326"/>
            </a:xfrm>
            <a:prstGeom prst="rect">
              <a:avLst/>
            </a:pr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50000"/>
                    <a:lumOff val="50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2FB6F40E-6F48-5595-38C1-87AEAE13E2E9}"/>
                </a:ext>
              </a:extLst>
            </p:cNvPr>
            <p:cNvSpPr/>
            <p:nvPr/>
          </p:nvSpPr>
          <p:spPr>
            <a:xfrm>
              <a:off x="152400" y="1146715"/>
              <a:ext cx="3427141" cy="650488"/>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USER STORY</a:t>
              </a:r>
            </a:p>
          </p:txBody>
        </p:sp>
      </p:grpSp>
      <p:sp>
        <p:nvSpPr>
          <p:cNvPr id="14" name="Arrow: Pentagon 13">
            <a:extLst>
              <a:ext uri="{FF2B5EF4-FFF2-40B4-BE49-F238E27FC236}">
                <a16:creationId xmlns:a16="http://schemas.microsoft.com/office/drawing/2014/main" id="{F6228EE4-E8FE-E01C-2F93-8242124ADD4E}"/>
              </a:ext>
            </a:extLst>
          </p:cNvPr>
          <p:cNvSpPr/>
          <p:nvPr/>
        </p:nvSpPr>
        <p:spPr>
          <a:xfrm>
            <a:off x="133019" y="5285053"/>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ESTIMATE</a:t>
            </a:r>
          </a:p>
        </p:txBody>
      </p:sp>
      <p:sp>
        <p:nvSpPr>
          <p:cNvPr id="15" name="TextBox 14">
            <a:extLst>
              <a:ext uri="{FF2B5EF4-FFF2-40B4-BE49-F238E27FC236}">
                <a16:creationId xmlns:a16="http://schemas.microsoft.com/office/drawing/2014/main" id="{8ACBC85A-B762-4E83-175D-6065FC23DB3B}"/>
              </a:ext>
            </a:extLst>
          </p:cNvPr>
          <p:cNvSpPr txBox="1"/>
          <p:nvPr/>
        </p:nvSpPr>
        <p:spPr>
          <a:xfrm>
            <a:off x="243998" y="5674433"/>
            <a:ext cx="1130295" cy="938719"/>
          </a:xfrm>
          <a:prstGeom prst="rect">
            <a:avLst/>
          </a:prstGeom>
          <a:noFill/>
        </p:spPr>
        <p:txBody>
          <a:bodyPr wrap="square" rtlCol="0">
            <a:spAutoFit/>
          </a:bodyPr>
          <a:lstStyle/>
          <a:p>
            <a:pPr algn="ctr"/>
            <a:r>
              <a:rPr lang="en-US" sz="5500" b="1" dirty="0">
                <a:solidFill>
                  <a:srgbClr val="C3BA05"/>
                </a:solidFill>
                <a:latin typeface="Century Gothic" panose="020B0502020202020204" pitchFamily="34" charset="0"/>
              </a:rPr>
              <a:t>0</a:t>
            </a:r>
          </a:p>
        </p:txBody>
      </p:sp>
      <p:sp>
        <p:nvSpPr>
          <p:cNvPr id="16" name="TextBox 15">
            <a:extLst>
              <a:ext uri="{FF2B5EF4-FFF2-40B4-BE49-F238E27FC236}">
                <a16:creationId xmlns:a16="http://schemas.microsoft.com/office/drawing/2014/main" id="{47375EFC-708A-3C6B-9D13-90647B500975}"/>
              </a:ext>
            </a:extLst>
          </p:cNvPr>
          <p:cNvSpPr txBox="1"/>
          <p:nvPr/>
        </p:nvSpPr>
        <p:spPr>
          <a:xfrm>
            <a:off x="1533556" y="5751378"/>
            <a:ext cx="1954386" cy="861774"/>
          </a:xfrm>
          <a:prstGeom prst="rect">
            <a:avLst/>
          </a:prstGeom>
          <a:noFill/>
        </p:spPr>
        <p:txBody>
          <a:bodyPr wrap="square" rtlCol="0">
            <a:spAutoFit/>
          </a:bodyPr>
          <a:lstStyle/>
          <a:p>
            <a:r>
              <a:rPr lang="en-US" sz="2500" b="1" dirty="0">
                <a:solidFill>
                  <a:srgbClr val="C3BA05"/>
                </a:solidFill>
                <a:latin typeface="Century Gothic" panose="020B0502020202020204" pitchFamily="34" charset="0"/>
              </a:rPr>
              <a:t>STORY POINTS</a:t>
            </a:r>
          </a:p>
        </p:txBody>
      </p:sp>
      <p:graphicFrame>
        <p:nvGraphicFramePr>
          <p:cNvPr id="18" name="Table 17">
            <a:extLst>
              <a:ext uri="{FF2B5EF4-FFF2-40B4-BE49-F238E27FC236}">
                <a16:creationId xmlns:a16="http://schemas.microsoft.com/office/drawing/2014/main" id="{1769FC88-DF9F-7F9B-256D-3E4E84043E56}"/>
              </a:ext>
            </a:extLst>
          </p:cNvPr>
          <p:cNvGraphicFramePr>
            <a:graphicFrameLocks noGrp="1"/>
          </p:cNvGraphicFramePr>
          <p:nvPr>
            <p:extLst>
              <p:ext uri="{D42A27DB-BD31-4B8C-83A1-F6EECF244321}">
                <p14:modId xmlns:p14="http://schemas.microsoft.com/office/powerpoint/2010/main" val="1792508472"/>
              </p:ext>
            </p:extLst>
          </p:nvPr>
        </p:nvGraphicFramePr>
        <p:xfrm>
          <a:off x="3987800" y="1826900"/>
          <a:ext cx="7844971" cy="2049662"/>
        </p:xfrm>
        <a:graphic>
          <a:graphicData uri="http://schemas.openxmlformats.org/drawingml/2006/table">
            <a:tbl>
              <a:tblPr firstRow="1" bandRow="1">
                <a:tableStyleId>{5C22544A-7EE6-4342-B048-85BDC9FD1C3A}</a:tableStyleId>
              </a:tblPr>
              <a:tblGrid>
                <a:gridCol w="1023438">
                  <a:extLst>
                    <a:ext uri="{9D8B030D-6E8A-4147-A177-3AD203B41FA5}">
                      <a16:colId xmlns:a16="http://schemas.microsoft.com/office/drawing/2014/main" val="3891338547"/>
                    </a:ext>
                  </a:extLst>
                </a:gridCol>
                <a:gridCol w="6821533">
                  <a:extLst>
                    <a:ext uri="{9D8B030D-6E8A-4147-A177-3AD203B41FA5}">
                      <a16:colId xmlns:a16="http://schemas.microsoft.com/office/drawing/2014/main" val="4053290482"/>
                    </a:ext>
                  </a:extLst>
                </a:gridCol>
              </a:tblGrid>
              <a:tr h="544994">
                <a:tc>
                  <a:txBody>
                    <a:bodyPr/>
                    <a:lstStyle/>
                    <a:p>
                      <a:pPr algn="ctr"/>
                      <a:r>
                        <a:rPr lang="en-US" sz="1500" b="1"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198610480"/>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3582469309"/>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828623466"/>
                  </a:ext>
                </a:extLst>
              </a:tr>
              <a:tr h="501556">
                <a:tc>
                  <a:txBody>
                    <a:bodyPr/>
                    <a:lstStyle/>
                    <a:p>
                      <a:pPr algn="ctr"/>
                      <a:r>
                        <a:rPr lang="en-US" sz="1500" b="1"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a:txBody>
                    <a:bodyPr/>
                    <a:lstStyle/>
                    <a:p>
                      <a:r>
                        <a:rPr lang="en-US" sz="1400" b="0" dirty="0">
                          <a:solidFill>
                            <a:schemeClr val="tx1">
                              <a:lumMod val="65000"/>
                              <a:lumOff val="35000"/>
                            </a:schemeClr>
                          </a:solidFill>
                          <a:latin typeface="Century Gothic" panose="020B0502020202020204" pitchFamily="34" charset="0"/>
                        </a:rPr>
                        <a:t>Criteria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630847748"/>
                  </a:ext>
                </a:extLst>
              </a:tr>
            </a:tbl>
          </a:graphicData>
        </a:graphic>
      </p:graphicFrame>
      <p:sp>
        <p:nvSpPr>
          <p:cNvPr id="25" name="Arrow: Pentagon 24">
            <a:extLst>
              <a:ext uri="{FF2B5EF4-FFF2-40B4-BE49-F238E27FC236}">
                <a16:creationId xmlns:a16="http://schemas.microsoft.com/office/drawing/2014/main" id="{55708E8B-0A20-34CA-2176-DE563549A4AD}"/>
              </a:ext>
            </a:extLst>
          </p:cNvPr>
          <p:cNvSpPr/>
          <p:nvPr/>
        </p:nvSpPr>
        <p:spPr>
          <a:xfrm>
            <a:off x="152399" y="3852212"/>
            <a:ext cx="3077737" cy="4262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PRIORITY</a:t>
            </a:r>
          </a:p>
        </p:txBody>
      </p:sp>
      <p:sp>
        <p:nvSpPr>
          <p:cNvPr id="27" name="TextBox 26">
            <a:extLst>
              <a:ext uri="{FF2B5EF4-FFF2-40B4-BE49-F238E27FC236}">
                <a16:creationId xmlns:a16="http://schemas.microsoft.com/office/drawing/2014/main" id="{6688D2B2-0739-993F-2068-48D454076354}"/>
              </a:ext>
            </a:extLst>
          </p:cNvPr>
          <p:cNvSpPr txBox="1"/>
          <p:nvPr/>
        </p:nvSpPr>
        <p:spPr>
          <a:xfrm>
            <a:off x="243998" y="1933636"/>
            <a:ext cx="3243944" cy="307777"/>
          </a:xfrm>
          <a:prstGeom prst="rect">
            <a:avLst/>
          </a:prstGeom>
          <a:noFill/>
        </p:spPr>
        <p:txBody>
          <a:bodyPr wrap="square">
            <a:spAutoFit/>
          </a:bodyPr>
          <a:lstStyle/>
          <a:p>
            <a:r>
              <a:rPr lang="en-US" sz="1400" dirty="0">
                <a:solidFill>
                  <a:schemeClr val="tx1">
                    <a:lumMod val="65000"/>
                    <a:lumOff val="35000"/>
                  </a:schemeClr>
                </a:solidFill>
                <a:latin typeface="Century Gothic" panose="020B0502020202020204" pitchFamily="34" charset="0"/>
              </a:rPr>
              <a:t>User story …</a:t>
            </a:r>
          </a:p>
        </p:txBody>
      </p:sp>
      <p:sp>
        <p:nvSpPr>
          <p:cNvPr id="28" name="TextBox 27">
            <a:extLst>
              <a:ext uri="{FF2B5EF4-FFF2-40B4-BE49-F238E27FC236}">
                <a16:creationId xmlns:a16="http://schemas.microsoft.com/office/drawing/2014/main" id="{40F8FA38-0701-DD4F-BF80-58FCF11384A2}"/>
              </a:ext>
            </a:extLst>
          </p:cNvPr>
          <p:cNvSpPr txBox="1"/>
          <p:nvPr/>
        </p:nvSpPr>
        <p:spPr>
          <a:xfrm>
            <a:off x="1533556" y="4294816"/>
            <a:ext cx="2065366" cy="923330"/>
          </a:xfrm>
          <a:prstGeom prst="rect">
            <a:avLst/>
          </a:prstGeom>
          <a:noFill/>
        </p:spPr>
        <p:txBody>
          <a:bodyPr wrap="square" rtlCol="0">
            <a:spAutoFit/>
          </a:bodyPr>
          <a:lstStyle/>
          <a:p>
            <a:r>
              <a:rPr lang="en-US" b="1" dirty="0">
                <a:solidFill>
                  <a:srgbClr val="FF0000"/>
                </a:solidFill>
                <a:latin typeface="Century Gothic" panose="020B0502020202020204" pitchFamily="34" charset="0"/>
              </a:rPr>
              <a:t>HIGH</a:t>
            </a:r>
          </a:p>
          <a:p>
            <a:r>
              <a:rPr lang="en-US" b="1" dirty="0">
                <a:solidFill>
                  <a:srgbClr val="C3BA05"/>
                </a:solidFill>
                <a:latin typeface="Century Gothic" panose="020B0502020202020204" pitchFamily="34" charset="0"/>
              </a:rPr>
              <a:t>MEDIUM</a:t>
            </a:r>
          </a:p>
          <a:p>
            <a:r>
              <a:rPr lang="en-US" b="1" dirty="0">
                <a:solidFill>
                  <a:schemeClr val="accent6"/>
                </a:solidFill>
                <a:latin typeface="Century Gothic" panose="020B0502020202020204" pitchFamily="34" charset="0"/>
              </a:rPr>
              <a:t>LOW</a:t>
            </a:r>
          </a:p>
        </p:txBody>
      </p:sp>
      <p:pic>
        <p:nvPicPr>
          <p:cNvPr id="30" name="Graphic 29" descr="Speedometer Middle with solid fill">
            <a:extLst>
              <a:ext uri="{FF2B5EF4-FFF2-40B4-BE49-F238E27FC236}">
                <a16:creationId xmlns:a16="http://schemas.microsoft.com/office/drawing/2014/main" id="{BE1C5C8E-A829-8DD3-651A-A547616910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8383" y="4574352"/>
            <a:ext cx="419854" cy="419854"/>
          </a:xfrm>
          <a:prstGeom prst="rect">
            <a:avLst/>
          </a:prstGeom>
        </p:spPr>
      </p:pic>
      <p:sp>
        <p:nvSpPr>
          <p:cNvPr id="36" name="TextBox 35">
            <a:extLst>
              <a:ext uri="{FF2B5EF4-FFF2-40B4-BE49-F238E27FC236}">
                <a16:creationId xmlns:a16="http://schemas.microsoft.com/office/drawing/2014/main" id="{E2E9F916-D139-B2F9-3423-97041E75FF9A}"/>
              </a:ext>
            </a:extLst>
          </p:cNvPr>
          <p:cNvSpPr txBox="1"/>
          <p:nvPr/>
        </p:nvSpPr>
        <p:spPr>
          <a:xfrm>
            <a:off x="3957492" y="4936624"/>
            <a:ext cx="7844971" cy="307777"/>
          </a:xfrm>
          <a:prstGeom prst="rect">
            <a:avLst/>
          </a:prstGeom>
          <a:noFill/>
        </p:spPr>
        <p:txBody>
          <a:bodyPr wrap="square">
            <a:spAutoFit/>
          </a:bodyPr>
          <a:lstStyle/>
          <a:p>
            <a:r>
              <a:rPr lang="en-US" sz="1400" dirty="0">
                <a:solidFill>
                  <a:schemeClr val="tx1">
                    <a:lumMod val="65000"/>
                    <a:lumOff val="35000"/>
                  </a:schemeClr>
                </a:solidFill>
                <a:latin typeface="Century Gothic" panose="020B0502020202020204" pitchFamily="34" charset="0"/>
              </a:rPr>
              <a:t>Description…</a:t>
            </a:r>
          </a:p>
        </p:txBody>
      </p:sp>
      <p:pic>
        <p:nvPicPr>
          <p:cNvPr id="38" name="Graphic 37" descr="Speedometer Middle with solid fill">
            <a:extLst>
              <a:ext uri="{FF2B5EF4-FFF2-40B4-BE49-F238E27FC236}">
                <a16:creationId xmlns:a16="http://schemas.microsoft.com/office/drawing/2014/main" id="{ED434A40-5BC1-894E-9873-2FBA1435B5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9813" y="4283505"/>
            <a:ext cx="419854" cy="419854"/>
          </a:xfrm>
          <a:prstGeom prst="rect">
            <a:avLst/>
          </a:prstGeom>
        </p:spPr>
      </p:pic>
      <p:pic>
        <p:nvPicPr>
          <p:cNvPr id="39" name="Graphic 38" descr="Speedometer Middle with solid fill">
            <a:extLst>
              <a:ext uri="{FF2B5EF4-FFF2-40B4-BE49-F238E27FC236}">
                <a16:creationId xmlns:a16="http://schemas.microsoft.com/office/drawing/2014/main" id="{7025D8ED-933A-C474-597D-D6D78A8A242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65710" y="4817115"/>
            <a:ext cx="419854" cy="419854"/>
          </a:xfrm>
          <a:prstGeom prst="rect">
            <a:avLst/>
          </a:prstGeom>
        </p:spPr>
      </p:pic>
      <p:sp>
        <p:nvSpPr>
          <p:cNvPr id="40" name="TextBox 39">
            <a:extLst>
              <a:ext uri="{FF2B5EF4-FFF2-40B4-BE49-F238E27FC236}">
                <a16:creationId xmlns:a16="http://schemas.microsoft.com/office/drawing/2014/main" id="{456D87B8-815E-4CB2-5459-E4D7C56FEA04}"/>
              </a:ext>
            </a:extLst>
          </p:cNvPr>
          <p:cNvSpPr txBox="1"/>
          <p:nvPr/>
        </p:nvSpPr>
        <p:spPr>
          <a:xfrm>
            <a:off x="3957492" y="195334"/>
            <a:ext cx="7584621" cy="523220"/>
          </a:xfrm>
          <a:prstGeom prst="rect">
            <a:avLst/>
          </a:prstGeom>
          <a:noFill/>
        </p:spPr>
        <p:txBody>
          <a:bodyPr wrap="square">
            <a:spAutoFit/>
          </a:bodyPr>
          <a:lstStyle/>
          <a:p>
            <a:r>
              <a:rPr lang="en-US" sz="2800" dirty="0">
                <a:solidFill>
                  <a:schemeClr val="tx1">
                    <a:lumMod val="50000"/>
                    <a:lumOff val="50000"/>
                  </a:schemeClr>
                </a:solidFill>
                <a:latin typeface="Century Gothic" panose="020B0502020202020204" pitchFamily="34" charset="0"/>
              </a:rPr>
              <a:t>Story Title</a:t>
            </a:r>
          </a:p>
        </p:txBody>
      </p:sp>
      <p:grpSp>
        <p:nvGrpSpPr>
          <p:cNvPr id="42" name="Group 41">
            <a:extLst>
              <a:ext uri="{FF2B5EF4-FFF2-40B4-BE49-F238E27FC236}">
                <a16:creationId xmlns:a16="http://schemas.microsoft.com/office/drawing/2014/main" id="{EA6D3884-6BBA-3B2F-A981-E28686830AD9}"/>
              </a:ext>
            </a:extLst>
          </p:cNvPr>
          <p:cNvGrpSpPr/>
          <p:nvPr/>
        </p:nvGrpSpPr>
        <p:grpSpPr>
          <a:xfrm>
            <a:off x="3987801" y="1190788"/>
            <a:ext cx="7844970" cy="587827"/>
            <a:chOff x="3987801" y="1190788"/>
            <a:chExt cx="7844970" cy="587827"/>
          </a:xfrm>
        </p:grpSpPr>
        <p:sp>
          <p:nvSpPr>
            <p:cNvPr id="41" name="Rectangle 40">
              <a:extLst>
                <a:ext uri="{FF2B5EF4-FFF2-40B4-BE49-F238E27FC236}">
                  <a16:creationId xmlns:a16="http://schemas.microsoft.com/office/drawing/2014/main" id="{E9428E43-602C-7BAA-E541-2B079BBAB406}"/>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11" name="Arrow: Pentagon 10">
              <a:extLst>
                <a:ext uri="{FF2B5EF4-FFF2-40B4-BE49-F238E27FC236}">
                  <a16:creationId xmlns:a16="http://schemas.microsoft.com/office/drawing/2014/main" id="{06D65D18-EB83-818A-A830-9F0007CF8C48}"/>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ACCEPTANCE CRITERIA</a:t>
              </a:r>
            </a:p>
          </p:txBody>
        </p:sp>
      </p:grpSp>
      <p:grpSp>
        <p:nvGrpSpPr>
          <p:cNvPr id="43" name="Group 42">
            <a:extLst>
              <a:ext uri="{FF2B5EF4-FFF2-40B4-BE49-F238E27FC236}">
                <a16:creationId xmlns:a16="http://schemas.microsoft.com/office/drawing/2014/main" id="{90F9B00A-A118-8E1B-AA5E-EF6F6EA5AD68}"/>
              </a:ext>
            </a:extLst>
          </p:cNvPr>
          <p:cNvGrpSpPr/>
          <p:nvPr/>
        </p:nvGrpSpPr>
        <p:grpSpPr>
          <a:xfrm>
            <a:off x="3957492" y="4265797"/>
            <a:ext cx="7844970" cy="587827"/>
            <a:chOff x="3987801" y="1190788"/>
            <a:chExt cx="7844970" cy="587827"/>
          </a:xfrm>
        </p:grpSpPr>
        <p:sp>
          <p:nvSpPr>
            <p:cNvPr id="44" name="Rectangle 43">
              <a:extLst>
                <a:ext uri="{FF2B5EF4-FFF2-40B4-BE49-F238E27FC236}">
                  <a16:creationId xmlns:a16="http://schemas.microsoft.com/office/drawing/2014/main" id="{2604E484-0937-C967-D39F-C2950812D7DD}"/>
                </a:ext>
              </a:extLst>
            </p:cNvPr>
            <p:cNvSpPr/>
            <p:nvPr/>
          </p:nvSpPr>
          <p:spPr>
            <a:xfrm>
              <a:off x="6026150" y="1190788"/>
              <a:ext cx="5806621" cy="587827"/>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latin typeface="Century Gothic" panose="020B0502020202020204" pitchFamily="34" charset="0"/>
              </a:endParaRPr>
            </a:p>
          </p:txBody>
        </p:sp>
        <p:sp>
          <p:nvSpPr>
            <p:cNvPr id="45" name="Arrow: Pentagon 44">
              <a:extLst>
                <a:ext uri="{FF2B5EF4-FFF2-40B4-BE49-F238E27FC236}">
                  <a16:creationId xmlns:a16="http://schemas.microsoft.com/office/drawing/2014/main" id="{1DB00BC4-6060-30B6-BBCC-09B6D3FB9354}"/>
                </a:ext>
              </a:extLst>
            </p:cNvPr>
            <p:cNvSpPr/>
            <p:nvPr/>
          </p:nvSpPr>
          <p:spPr>
            <a:xfrm>
              <a:off x="3987801" y="1190788"/>
              <a:ext cx="3054350" cy="587827"/>
            </a:xfrm>
            <a:prstGeom prst="homePlate">
              <a:avLst/>
            </a:prstGeom>
            <a:solidFill>
              <a:srgbClr val="647C9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b="1" dirty="0">
                  <a:latin typeface="Century Gothic" panose="020B0502020202020204" pitchFamily="34" charset="0"/>
                </a:rPr>
                <a:t>DESCRIPTION</a:t>
              </a:r>
            </a:p>
          </p:txBody>
        </p:sp>
      </p:grpSp>
      <p:sp>
        <p:nvSpPr>
          <p:cNvPr id="2" name="Rectangle: Single Corner Snipped 1">
            <a:extLst>
              <a:ext uri="{FF2B5EF4-FFF2-40B4-BE49-F238E27FC236}">
                <a16:creationId xmlns:a16="http://schemas.microsoft.com/office/drawing/2014/main" id="{FC69FFD6-D6E2-CEB1-D07F-431C1E4823A6}"/>
              </a:ext>
            </a:extLst>
          </p:cNvPr>
          <p:cNvSpPr/>
          <p:nvPr/>
        </p:nvSpPr>
        <p:spPr>
          <a:xfrm>
            <a:off x="152400" y="0"/>
            <a:ext cx="3446522" cy="947854"/>
          </a:xfrm>
          <a:prstGeom prst="snip1Rect">
            <a:avLst/>
          </a:prstGeom>
          <a:solidFill>
            <a:schemeClr val="tx2"/>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b="1" dirty="0">
                <a:latin typeface="Century Gothic" panose="020B0502020202020204" pitchFamily="34" charset="0"/>
              </a:rPr>
              <a:t>User Story For: </a:t>
            </a:r>
            <a:br>
              <a:rPr lang="en-US" sz="2200" b="1" dirty="0">
                <a:latin typeface="Century Gothic" panose="020B0502020202020204" pitchFamily="34" charset="0"/>
              </a:rPr>
            </a:br>
            <a:r>
              <a:rPr lang="en-US" sz="2200" b="1" dirty="0">
                <a:latin typeface="Century Gothic" panose="020B0502020202020204" pitchFamily="34" charset="0"/>
              </a:rPr>
              <a:t>Name</a:t>
            </a:r>
          </a:p>
        </p:txBody>
      </p:sp>
    </p:spTree>
    <p:extLst>
      <p:ext uri="{BB962C8B-B14F-4D97-AF65-F5344CB8AC3E}">
        <p14:creationId xmlns:p14="http://schemas.microsoft.com/office/powerpoint/2010/main" val="708540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TotalTime>
  <Words>779</Words>
  <Application>Microsoft Macintosh PowerPoint</Application>
  <PresentationFormat>Widescreen</PresentationFormat>
  <Paragraphs>111</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6</cp:revision>
  <dcterms:created xsi:type="dcterms:W3CDTF">2024-07-31T18:43:37Z</dcterms:created>
  <dcterms:modified xsi:type="dcterms:W3CDTF">2024-08-14T00:22:41Z</dcterms:modified>
</cp:coreProperties>
</file>