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243" r:id="rId2"/>
    <p:sldId id="2246" r:id="rId3"/>
    <p:sldId id="2248" r:id="rId4"/>
    <p:sldId id="2250" r:id="rId5"/>
    <p:sldId id="2251"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5C3"/>
    <a:srgbClr val="BF8F00"/>
    <a:srgbClr val="FFD966"/>
    <a:srgbClr val="E0EA88"/>
    <a:srgbClr val="9CF0F0"/>
    <a:srgbClr val="D9D9D9"/>
    <a:srgbClr val="E3E4E5"/>
    <a:srgbClr val="E9EBF5"/>
    <a:srgbClr val="001033"/>
    <a:srgbClr val="F0B6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08" autoAdjust="0"/>
    <p:restoredTop sz="86447"/>
  </p:normalViewPr>
  <p:slideViewPr>
    <p:cSldViewPr snapToGrid="0" snapToObjects="1">
      <p:cViewPr varScale="1">
        <p:scale>
          <a:sx n="81" d="100"/>
          <a:sy n="81" d="100"/>
        </p:scale>
        <p:origin x="1500" y="9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69000">
              <a:schemeClr val="accent6">
                <a:lumMod val="20000"/>
                <a:lumOff val="80000"/>
              </a:schemeClr>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51&amp;utm_source=template-powerpoint&amp;utm_medium=content&amp;utm_campaign=Sample%20Agile%20Sprint%20Retrospective%20Meeting%20Agenda%20Template-powerpoint-12151&amp;lpa=Sample%20Agile%20Sprint%20Retrospective%20Meeting%20Agenda%20Template+powerpoint+12151"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2B78E2-B9D6-78A4-57CD-A429E136C580}"/>
              </a:ext>
            </a:extLst>
          </p:cNvPr>
          <p:cNvSpPr txBox="1"/>
          <p:nvPr/>
        </p:nvSpPr>
        <p:spPr>
          <a:xfrm>
            <a:off x="361547" y="1695634"/>
            <a:ext cx="5734453" cy="4083234"/>
          </a:xfrm>
          <a:prstGeom prst="rect">
            <a:avLst/>
          </a:prstGeom>
          <a:noFill/>
        </p:spPr>
        <p:txBody>
          <a:bodyPr wrap="square" rtlCol="0">
            <a:spAutoFit/>
          </a:bodyPr>
          <a:lstStyle/>
          <a:p>
            <a:pPr>
              <a:lnSpc>
                <a:spcPct val="150000"/>
              </a:lnSpc>
              <a:spcAft>
                <a:spcPts val="1200"/>
              </a:spcAft>
            </a:pPr>
            <a:r>
              <a:rPr lang="en-US" sz="1400" b="1" dirty="0">
                <a:solidFill>
                  <a:srgbClr val="000000"/>
                </a:solidFill>
                <a:latin typeface="Century Gothic" panose="020B0502020202020204" pitchFamily="34" charset="0"/>
              </a:rPr>
              <a:t>When To Use This Template: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Use this Agile sprint retrospective meeting agenda template to structure your sprint retrospective meetings. Doing so will help ensure that all participants engage and that the meeting covers essential topics like what went well, areas for improvement, brainstorming, and action planning.</a:t>
            </a:r>
          </a:p>
          <a:p>
            <a:pPr>
              <a:lnSpc>
                <a:spcPct val="150000"/>
              </a:lnSpc>
              <a:spcAft>
                <a:spcPts val="1200"/>
              </a:spcAft>
            </a:pPr>
            <a:r>
              <a:rPr lang="en-US" sz="1400" b="1" dirty="0">
                <a:solidFill>
                  <a:srgbClr val="000000"/>
                </a:solidFill>
                <a:latin typeface="Century Gothic" panose="020B0502020202020204" pitchFamily="34" charset="0"/>
              </a:rPr>
              <a:t>Notable Templates Features: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The template Includes sections for Welcome (including acknowledging </a:t>
            </a:r>
            <a:r>
              <a:rPr lang="en-US" sz="1400" i="1" dirty="0">
                <a:solidFill>
                  <a:srgbClr val="000000"/>
                </a:solidFill>
                <a:latin typeface="Century Gothic" panose="020B0502020202020204" pitchFamily="34" charset="0"/>
              </a:rPr>
              <a:t>Participants</a:t>
            </a:r>
            <a:r>
              <a:rPr lang="en-US" sz="1400" dirty="0">
                <a:solidFill>
                  <a:srgbClr val="000000"/>
                </a:solidFill>
                <a:latin typeface="Century Gothic" panose="020B0502020202020204" pitchFamily="34" charset="0"/>
              </a:rPr>
              <a:t>, </a:t>
            </a:r>
            <a:r>
              <a:rPr lang="en-US" sz="1400" i="1" dirty="0">
                <a:solidFill>
                  <a:srgbClr val="000000"/>
                </a:solidFill>
                <a:latin typeface="Century Gothic" panose="020B0502020202020204" pitchFamily="34" charset="0"/>
              </a:rPr>
              <a:t>Ground Rules</a:t>
            </a:r>
            <a:r>
              <a:rPr lang="en-US" sz="1400" dirty="0">
                <a:solidFill>
                  <a:srgbClr val="000000"/>
                </a:solidFill>
                <a:latin typeface="Century Gothic" panose="020B0502020202020204" pitchFamily="34" charset="0"/>
              </a:rPr>
              <a:t>, </a:t>
            </a:r>
            <a:r>
              <a:rPr lang="en-US" sz="1400" i="1" dirty="0">
                <a:solidFill>
                  <a:srgbClr val="000000"/>
                </a:solidFill>
                <a:latin typeface="Century Gothic" panose="020B0502020202020204" pitchFamily="34" charset="0"/>
              </a:rPr>
              <a:t>Safety/Mood Check</a:t>
            </a:r>
            <a:r>
              <a:rPr lang="en-US" sz="1400" dirty="0">
                <a:solidFill>
                  <a:srgbClr val="000000"/>
                </a:solidFill>
                <a:latin typeface="Century Gothic" panose="020B0502020202020204" pitchFamily="34" charset="0"/>
              </a:rPr>
              <a:t>, and playing an </a:t>
            </a:r>
            <a:r>
              <a:rPr lang="en-US" sz="1400" i="1" dirty="0">
                <a:solidFill>
                  <a:srgbClr val="000000"/>
                </a:solidFill>
                <a:latin typeface="Century Gothic" panose="020B0502020202020204" pitchFamily="34" charset="0"/>
              </a:rPr>
              <a:t>Icebreaker</a:t>
            </a:r>
            <a:r>
              <a:rPr lang="en-US" sz="1400" dirty="0">
                <a:solidFill>
                  <a:srgbClr val="000000"/>
                </a:solidFill>
                <a:latin typeface="Century Gothic" panose="020B0502020202020204" pitchFamily="34" charset="0"/>
              </a:rPr>
              <a:t>), a </a:t>
            </a:r>
            <a:r>
              <a:rPr lang="en-US" sz="1400" i="1" dirty="0">
                <a:solidFill>
                  <a:srgbClr val="000000"/>
                </a:solidFill>
                <a:latin typeface="Century Gothic" panose="020B0502020202020204" pitchFamily="34" charset="0"/>
              </a:rPr>
              <a:t>Review of the sprint</a:t>
            </a:r>
            <a:r>
              <a:rPr lang="en-US" sz="1400" dirty="0">
                <a:solidFill>
                  <a:srgbClr val="000000"/>
                </a:solidFill>
                <a:latin typeface="Century Gothic" panose="020B0502020202020204" pitchFamily="34" charset="0"/>
              </a:rPr>
              <a:t>, </a:t>
            </a:r>
            <a:r>
              <a:rPr lang="en-US" sz="1400" i="1" dirty="0">
                <a:solidFill>
                  <a:srgbClr val="000000"/>
                </a:solidFill>
                <a:latin typeface="Century Gothic" panose="020B0502020202020204" pitchFamily="34" charset="0"/>
              </a:rPr>
              <a:t>Brainstorming</a:t>
            </a:r>
            <a:r>
              <a:rPr lang="en-US" sz="1400" dirty="0">
                <a:solidFill>
                  <a:srgbClr val="000000"/>
                </a:solidFill>
                <a:latin typeface="Century Gothic" panose="020B0502020202020204" pitchFamily="34" charset="0"/>
              </a:rPr>
              <a:t>, a section to </a:t>
            </a:r>
            <a:r>
              <a:rPr lang="en-US" sz="1400" i="1" dirty="0">
                <a:solidFill>
                  <a:srgbClr val="000000"/>
                </a:solidFill>
                <a:latin typeface="Century Gothic" panose="020B0502020202020204" pitchFamily="34" charset="0"/>
              </a:rPr>
              <a:t>Prioritize</a:t>
            </a:r>
            <a:r>
              <a:rPr lang="en-US" sz="1400" dirty="0">
                <a:solidFill>
                  <a:srgbClr val="000000"/>
                </a:solidFill>
                <a:latin typeface="Century Gothic" panose="020B0502020202020204" pitchFamily="34" charset="0"/>
              </a:rPr>
              <a:t> ideas, </a:t>
            </a:r>
            <a:r>
              <a:rPr lang="en-US" sz="1400" i="1" dirty="0">
                <a:solidFill>
                  <a:srgbClr val="000000"/>
                </a:solidFill>
                <a:latin typeface="Century Gothic" panose="020B0502020202020204" pitchFamily="34" charset="0"/>
              </a:rPr>
              <a:t>Action Planning</a:t>
            </a:r>
            <a:r>
              <a:rPr lang="en-US" sz="1400" dirty="0">
                <a:solidFill>
                  <a:srgbClr val="000000"/>
                </a:solidFill>
                <a:latin typeface="Century Gothic" panose="020B0502020202020204" pitchFamily="34" charset="0"/>
              </a:rPr>
              <a:t>, and a meeting </a:t>
            </a:r>
            <a:r>
              <a:rPr lang="en-US" sz="1400" i="1" dirty="0">
                <a:solidFill>
                  <a:srgbClr val="000000"/>
                </a:solidFill>
                <a:latin typeface="Century Gothic" panose="020B0502020202020204" pitchFamily="34" charset="0"/>
              </a:rPr>
              <a:t>Closing</a:t>
            </a:r>
            <a:r>
              <a:rPr lang="en-US" sz="1400" dirty="0">
                <a:solidFill>
                  <a:srgbClr val="000000"/>
                </a:solidFill>
                <a:latin typeface="Century Gothic" panose="020B0502020202020204" pitchFamily="34" charset="0"/>
              </a:rPr>
              <a:t> activity.</a:t>
            </a:r>
          </a:p>
        </p:txBody>
      </p:sp>
      <p:pic>
        <p:nvPicPr>
          <p:cNvPr id="5" name="Google Shape;90;p13">
            <a:hlinkClick r:id="rId2"/>
            <a:extLst>
              <a:ext uri="{FF2B5EF4-FFF2-40B4-BE49-F238E27FC236}">
                <a16:creationId xmlns:a16="http://schemas.microsoft.com/office/drawing/2014/main" id="{7C7799BB-FBDD-FC6C-E092-AF6689AC805C}"/>
              </a:ext>
            </a:extLst>
          </p:cNvPr>
          <p:cNvPicPr preferRelativeResize="0"/>
          <p:nvPr/>
        </p:nvPicPr>
        <p:blipFill>
          <a:blip r:embed="rId3">
            <a:alphaModFix/>
          </a:blip>
          <a:stretch>
            <a:fillRect/>
          </a:stretch>
        </p:blipFill>
        <p:spPr>
          <a:xfrm>
            <a:off x="7886047" y="395765"/>
            <a:ext cx="3744624" cy="744775"/>
          </a:xfrm>
          <a:prstGeom prst="rect">
            <a:avLst/>
          </a:prstGeom>
          <a:noFill/>
          <a:ln>
            <a:noFill/>
          </a:ln>
        </p:spPr>
      </p:pic>
      <p:sp>
        <p:nvSpPr>
          <p:cNvPr id="6" name="Google Shape;91;p13">
            <a:extLst>
              <a:ext uri="{FF2B5EF4-FFF2-40B4-BE49-F238E27FC236}">
                <a16:creationId xmlns:a16="http://schemas.microsoft.com/office/drawing/2014/main" id="{FFB883B9-67A2-3187-AA70-327CF469A150}"/>
              </a:ext>
            </a:extLst>
          </p:cNvPr>
          <p:cNvSpPr txBox="1"/>
          <p:nvPr/>
        </p:nvSpPr>
        <p:spPr>
          <a:xfrm>
            <a:off x="361547" y="258508"/>
            <a:ext cx="6743928" cy="1046410"/>
          </a:xfrm>
          <a:prstGeom prst="rect">
            <a:avLst/>
          </a:prstGeom>
          <a:noFill/>
          <a:ln>
            <a:noFill/>
          </a:ln>
        </p:spPr>
        <p:txBody>
          <a:bodyPr spcFirstLastPara="1" wrap="square" lIns="91425" tIns="91425" rIns="91425" bIns="91425" anchor="t" anchorCtr="0">
            <a:spAutoFit/>
          </a:bodyPr>
          <a:lstStyle/>
          <a:p>
            <a:r>
              <a:rPr lang="en-US" sz="2800" b="1" dirty="0">
                <a:solidFill>
                  <a:srgbClr val="001033"/>
                </a:solidFill>
                <a:latin typeface="Century Gothic" panose="020B0502020202020204" pitchFamily="34" charset="0"/>
              </a:rPr>
              <a:t>Agile Sprint Retrospective Meeting Agenda Template Example</a:t>
            </a:r>
          </a:p>
        </p:txBody>
      </p:sp>
      <p:pic>
        <p:nvPicPr>
          <p:cNvPr id="11" name="Picture 10">
            <a:extLst>
              <a:ext uri="{FF2B5EF4-FFF2-40B4-BE49-F238E27FC236}">
                <a16:creationId xmlns:a16="http://schemas.microsoft.com/office/drawing/2014/main" id="{CD6B2A8A-907A-6E3F-3058-40DE66A17B64}"/>
              </a:ext>
            </a:extLst>
          </p:cNvPr>
          <p:cNvPicPr>
            <a:picLocks noChangeAspect="1"/>
          </p:cNvPicPr>
          <p:nvPr/>
        </p:nvPicPr>
        <p:blipFill>
          <a:blip r:embed="rId4"/>
          <a:stretch>
            <a:fillRect/>
          </a:stretch>
        </p:blipFill>
        <p:spPr>
          <a:xfrm>
            <a:off x="6738876" y="1695634"/>
            <a:ext cx="4891795" cy="4083234"/>
          </a:xfrm>
          <a:prstGeom prst="rect">
            <a:avLst/>
          </a:prstGeom>
          <a:effectLst>
            <a:outerShdw blurRad="127000" dist="25400" sx="103000" sy="103000" algn="ctr" rotWithShape="0">
              <a:prstClr val="black">
                <a:alpha val="40000"/>
              </a:prstClr>
            </a:outerShdw>
          </a:effectLst>
        </p:spPr>
      </p:pic>
    </p:spTree>
    <p:extLst>
      <p:ext uri="{BB962C8B-B14F-4D97-AF65-F5344CB8AC3E}">
        <p14:creationId xmlns:p14="http://schemas.microsoft.com/office/powerpoint/2010/main" val="357505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AE17801-D318-B4E5-CF25-A32F90189857}"/>
              </a:ext>
            </a:extLst>
          </p:cNvPr>
          <p:cNvGraphicFramePr>
            <a:graphicFrameLocks noGrp="1"/>
          </p:cNvGraphicFramePr>
          <p:nvPr>
            <p:extLst>
              <p:ext uri="{D42A27DB-BD31-4B8C-83A1-F6EECF244321}">
                <p14:modId xmlns:p14="http://schemas.microsoft.com/office/powerpoint/2010/main" val="3618301369"/>
              </p:ext>
            </p:extLst>
          </p:nvPr>
        </p:nvGraphicFramePr>
        <p:xfrm>
          <a:off x="566058" y="1909351"/>
          <a:ext cx="11059885" cy="1536256"/>
        </p:xfrm>
        <a:graphic>
          <a:graphicData uri="http://schemas.openxmlformats.org/drawingml/2006/table">
            <a:tbl>
              <a:tblPr firstRow="1" firstCol="1" bandRow="1"/>
              <a:tblGrid>
                <a:gridCol w="11059885">
                  <a:extLst>
                    <a:ext uri="{9D8B030D-6E8A-4147-A177-3AD203B41FA5}">
                      <a16:colId xmlns:a16="http://schemas.microsoft.com/office/drawing/2014/main" val="1366534661"/>
                    </a:ext>
                  </a:extLst>
                </a:gridCol>
              </a:tblGrid>
              <a:tr h="914400">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Alexandra Mattson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Aviv Perez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Brian Gorman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Brooklyn Jansen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Carmen Robertson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120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Devon Gomez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945654324"/>
                  </a:ext>
                </a:extLst>
              </a:tr>
            </a:tbl>
          </a:graphicData>
        </a:graphic>
      </p:graphicFrame>
      <p:graphicFrame>
        <p:nvGraphicFramePr>
          <p:cNvPr id="8" name="Table 7">
            <a:extLst>
              <a:ext uri="{FF2B5EF4-FFF2-40B4-BE49-F238E27FC236}">
                <a16:creationId xmlns:a16="http://schemas.microsoft.com/office/drawing/2014/main" id="{EC4F16F9-9540-3F7B-6866-717EDB711E3E}"/>
              </a:ext>
            </a:extLst>
          </p:cNvPr>
          <p:cNvGraphicFramePr>
            <a:graphicFrameLocks noGrp="1"/>
          </p:cNvGraphicFramePr>
          <p:nvPr>
            <p:extLst>
              <p:ext uri="{D42A27DB-BD31-4B8C-83A1-F6EECF244321}">
                <p14:modId xmlns:p14="http://schemas.microsoft.com/office/powerpoint/2010/main" val="3308598318"/>
              </p:ext>
            </p:extLst>
          </p:nvPr>
        </p:nvGraphicFramePr>
        <p:xfrm>
          <a:off x="566059" y="3625108"/>
          <a:ext cx="11059883" cy="2776014"/>
        </p:xfrm>
        <a:graphic>
          <a:graphicData uri="http://schemas.openxmlformats.org/drawingml/2006/table">
            <a:tbl>
              <a:tblPr firstRow="1" firstCol="1" bandRow="1"/>
              <a:tblGrid>
                <a:gridCol w="2255518">
                  <a:extLst>
                    <a:ext uri="{9D8B030D-6E8A-4147-A177-3AD203B41FA5}">
                      <a16:colId xmlns:a16="http://schemas.microsoft.com/office/drawing/2014/main" val="1929869112"/>
                    </a:ext>
                  </a:extLst>
                </a:gridCol>
                <a:gridCol w="8804365">
                  <a:extLst>
                    <a:ext uri="{9D8B030D-6E8A-4147-A177-3AD203B41FA5}">
                      <a16:colId xmlns:a16="http://schemas.microsoft.com/office/drawing/2014/main" val="939091386"/>
                    </a:ext>
                  </a:extLst>
                </a:gridCol>
              </a:tblGrid>
              <a:tr h="978906">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GROUND RULES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Respect everyone's opinions and speaking 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Focus on constructive feedback.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No blaming or finger-pointing.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Encourage participation from all members.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120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Keep discussions confidential within the team.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614305518"/>
                  </a:ext>
                </a:extLst>
              </a:tr>
              <a:tr h="734179">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SAFETY / MOOD CHECK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nSpc>
                          <a:spcPts val="1800"/>
                        </a:lnSpc>
                        <a:spcBef>
                          <a:spcPts val="0"/>
                        </a:spcBef>
                        <a:spcAft>
                          <a:spcPts val="0"/>
                        </a:spcAft>
                        <a:tabLst>
                          <a:tab pos="2971800" algn="ctr"/>
                          <a:tab pos="5943600" algn="r"/>
                        </a:tabLst>
                      </a:pPr>
                      <a:r>
                        <a:rPr lang="en-US"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Quick Roundtable:</a:t>
                      </a: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"On a scale of one to five, how are you feeling today?"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983554776"/>
                  </a:ext>
                </a:extLst>
              </a:tr>
              <a:tr h="734179">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ICEBREAKER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F2F2F2"/>
                    </a:solidFill>
                  </a:tcPr>
                </a:tc>
                <a:tc>
                  <a:txBody>
                    <a:bodyPr/>
                    <a:lstStyle/>
                    <a:p>
                      <a:pPr marL="0" marR="0">
                        <a:lnSpc>
                          <a:spcPts val="1800"/>
                        </a:lnSpc>
                        <a:spcBef>
                          <a:spcPts val="0"/>
                        </a:spcBef>
                        <a:spcAft>
                          <a:spcPts val="0"/>
                        </a:spcAft>
                        <a:tabLst>
                          <a:tab pos="2971800" algn="ctr"/>
                          <a:tab pos="5943600" algn="r"/>
                        </a:tabLst>
                      </a:pPr>
                      <a:r>
                        <a:rPr lang="en-US"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Two Truths and a Lie:</a:t>
                      </a: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Each participant shares three facts about themselves, two true and one false. The group then guesses which one is the lie.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474400152"/>
                  </a:ext>
                </a:extLst>
              </a:tr>
            </a:tbl>
          </a:graphicData>
        </a:graphic>
      </p:graphicFrame>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70262" y="1082158"/>
            <a:ext cx="841248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altLang="en-US" sz="1400" b="0" i="0" u="none" strike="noStrike" cap="none" normalizeH="0" baseline="0" dirty="0">
                <a:ln>
                  <a:noFill/>
                </a:ln>
                <a:solidFill>
                  <a:srgbClr val="595959"/>
                </a:solidFill>
                <a:effectLst/>
                <a:latin typeface="Century Gothic" panose="020B0502020202020204" pitchFamily="34" charset="0"/>
                <a:ea typeface="Calibri" panose="020F0502020204030204" pitchFamily="34" charset="0"/>
                <a:cs typeface="Arial" panose="020B0604020202020204" pitchFamily="34" charset="0"/>
              </a:rPr>
              <a:t>Enter participants, ground rules, a safety/mood check activity, and an icebreaker. </a:t>
            </a:r>
            <a:endParaRPr kumimoji="0" lang="en-US" altLang="en-US" sz="1200" b="0" i="0" u="none" strike="noStrike" cap="none" normalizeH="0" baseline="0" dirty="0">
              <a:ln>
                <a:noFill/>
              </a:ln>
              <a:solidFill>
                <a:schemeClr val="tx1"/>
              </a:solidFill>
              <a:effectLst/>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70262" y="553147"/>
            <a:ext cx="2411238" cy="523220"/>
          </a:xfrm>
          <a:prstGeom prst="rect">
            <a:avLst/>
          </a:prstGeom>
          <a:noFill/>
        </p:spPr>
        <p:txBody>
          <a:bodyPr wrap="none" rtlCol="0">
            <a:spAutoFit/>
          </a:bodyPr>
          <a:lstStyle/>
          <a:p>
            <a:r>
              <a:rPr lang="en-US" sz="2800" dirty="0">
                <a:solidFill>
                  <a:srgbClr val="BF8F00"/>
                </a:solidFill>
                <a:latin typeface="Century Gothic" panose="020B0502020202020204" pitchFamily="34" charset="0"/>
              </a:rPr>
              <a:t>1. WELCOME</a:t>
            </a:r>
          </a:p>
        </p:txBody>
      </p:sp>
      <p:sp>
        <p:nvSpPr>
          <p:cNvPr id="11" name="Google Shape;91;p13">
            <a:extLst>
              <a:ext uri="{FF2B5EF4-FFF2-40B4-BE49-F238E27FC236}">
                <a16:creationId xmlns:a16="http://schemas.microsoft.com/office/drawing/2014/main" id="{4C25E96F-B5FE-3E31-5140-A739A29BD0B0}"/>
              </a:ext>
            </a:extLst>
          </p:cNvPr>
          <p:cNvSpPr txBox="1"/>
          <p:nvPr/>
        </p:nvSpPr>
        <p:spPr>
          <a:xfrm>
            <a:off x="0" y="0"/>
            <a:ext cx="11059886" cy="492412"/>
          </a:xfrm>
          <a:prstGeom prst="rect">
            <a:avLst/>
          </a:prstGeom>
          <a:noFill/>
          <a:ln>
            <a:noFill/>
          </a:ln>
        </p:spPr>
        <p:txBody>
          <a:bodyPr spcFirstLastPara="1" wrap="square" lIns="91425" tIns="91425" rIns="91425" bIns="91425" anchor="t" anchorCtr="0">
            <a:spAutoFit/>
          </a:bodyPr>
          <a:lstStyle/>
          <a:p>
            <a:r>
              <a:rPr lang="en-US" sz="2000" b="1" dirty="0">
                <a:solidFill>
                  <a:srgbClr val="001033"/>
                </a:solidFill>
                <a:latin typeface="Century Gothic" panose="020B0502020202020204" pitchFamily="34" charset="0"/>
              </a:rPr>
              <a:t>Agile Sprint Retrospective Meeting Agenda Template Example</a:t>
            </a:r>
          </a:p>
        </p:txBody>
      </p:sp>
      <p:sp>
        <p:nvSpPr>
          <p:cNvPr id="12" name="TextBox 11">
            <a:extLst>
              <a:ext uri="{FF2B5EF4-FFF2-40B4-BE49-F238E27FC236}">
                <a16:creationId xmlns:a16="http://schemas.microsoft.com/office/drawing/2014/main" id="{13869094-91C6-E01F-DA32-46A7A46A7BF3}"/>
              </a:ext>
            </a:extLst>
          </p:cNvPr>
          <p:cNvSpPr txBox="1"/>
          <p:nvPr/>
        </p:nvSpPr>
        <p:spPr>
          <a:xfrm>
            <a:off x="470262" y="1539195"/>
            <a:ext cx="1715534" cy="369332"/>
          </a:xfrm>
          <a:prstGeom prst="rect">
            <a:avLst/>
          </a:prstGeom>
          <a:noFill/>
        </p:spPr>
        <p:txBody>
          <a:bodyPr wrap="none" rtlCol="0">
            <a:spAutoFit/>
          </a:bodyPr>
          <a:lstStyle/>
          <a:p>
            <a:r>
              <a:rPr lang="en-US" dirty="0">
                <a:solidFill>
                  <a:srgbClr val="BF8F00"/>
                </a:solidFill>
                <a:latin typeface="Century Gothic" panose="020B0502020202020204" pitchFamily="34" charset="0"/>
              </a:rPr>
              <a:t>PARTICIPANTS</a:t>
            </a:r>
          </a:p>
        </p:txBody>
      </p:sp>
    </p:spTree>
    <p:extLst>
      <p:ext uri="{BB962C8B-B14F-4D97-AF65-F5344CB8AC3E}">
        <p14:creationId xmlns:p14="http://schemas.microsoft.com/office/powerpoint/2010/main" val="26309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44135" y="907637"/>
            <a:ext cx="111768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List the objective sources of data about the project that you will use. If you are using a specific format, list it here along with the supplies you will need. Write down any questions specific to the team or the work that you want to 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44135" y="352100"/>
            <a:ext cx="1863011"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rgbClr val="61A5C3"/>
                </a:solidFill>
                <a:effectLst/>
                <a:latin typeface="Century Gothic" panose="020B0502020202020204" pitchFamily="34" charset="0"/>
                <a:ea typeface="Calibri" panose="020F0502020204030204" pitchFamily="34" charset="0"/>
                <a:cs typeface="Arial" panose="020B0604020202020204" pitchFamily="34" charset="0"/>
              </a:rPr>
              <a:t>2. REVIEW</a:t>
            </a:r>
            <a:endParaRPr lang="en-US" sz="1800" dirty="0">
              <a:solidFill>
                <a:srgbClr val="61A5C3"/>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824A08CC-4D99-1219-E4AB-BBF3D877EA9F}"/>
              </a:ext>
            </a:extLst>
          </p:cNvPr>
          <p:cNvGraphicFramePr>
            <a:graphicFrameLocks noGrp="1"/>
          </p:cNvGraphicFramePr>
          <p:nvPr>
            <p:extLst>
              <p:ext uri="{D42A27DB-BD31-4B8C-83A1-F6EECF244321}">
                <p14:modId xmlns:p14="http://schemas.microsoft.com/office/powerpoint/2010/main" val="538791728"/>
              </p:ext>
            </p:extLst>
          </p:nvPr>
        </p:nvGraphicFramePr>
        <p:xfrm>
          <a:off x="528749" y="1535116"/>
          <a:ext cx="11059885" cy="4656678"/>
        </p:xfrm>
        <a:graphic>
          <a:graphicData uri="http://schemas.openxmlformats.org/drawingml/2006/table">
            <a:tbl>
              <a:tblPr firstRow="1" firstCol="1" bandRow="1"/>
              <a:tblGrid>
                <a:gridCol w="3294314">
                  <a:extLst>
                    <a:ext uri="{9D8B030D-6E8A-4147-A177-3AD203B41FA5}">
                      <a16:colId xmlns:a16="http://schemas.microsoft.com/office/drawing/2014/main" val="2252522311"/>
                    </a:ext>
                  </a:extLst>
                </a:gridCol>
                <a:gridCol w="7765571">
                  <a:extLst>
                    <a:ext uri="{9D8B030D-6E8A-4147-A177-3AD203B41FA5}">
                      <a16:colId xmlns:a16="http://schemas.microsoft.com/office/drawing/2014/main" val="2434657315"/>
                    </a:ext>
                  </a:extLst>
                </a:gridCol>
              </a:tblGrid>
              <a:tr h="1757580">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OBJECTIVE SOURCES OF DATA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Sprint burndown chart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Velocity chart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Completed tasks and user stories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Customer feedback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120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Bug reports and resolution 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370597545"/>
                  </a:ext>
                </a:extLst>
              </a:tr>
              <a:tr h="1449549">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FORMAT AND SUPPLIES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Whiteboard and markers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Sticky notes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Laptop with projector for charts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120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Sprint report documents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661372376"/>
                  </a:ext>
                </a:extLst>
              </a:tr>
              <a:tr h="1449549">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QUESTIONS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What went well during this sprint?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What challenges did we face?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Were there any bottlenecks or delays?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120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How can we improve our processes for the next sprint?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623213728"/>
                  </a:ext>
                </a:extLst>
              </a:tr>
            </a:tbl>
          </a:graphicData>
        </a:graphic>
      </p:graphicFrame>
    </p:spTree>
    <p:extLst>
      <p:ext uri="{BB962C8B-B14F-4D97-AF65-F5344CB8AC3E}">
        <p14:creationId xmlns:p14="http://schemas.microsoft.com/office/powerpoint/2010/main" val="11833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FC6C8B6-B506-0AFD-8774-0136B08F7932}"/>
              </a:ext>
            </a:extLst>
          </p:cNvPr>
          <p:cNvGraphicFramePr>
            <a:graphicFrameLocks noGrp="1"/>
          </p:cNvGraphicFramePr>
          <p:nvPr>
            <p:extLst>
              <p:ext uri="{D42A27DB-BD31-4B8C-83A1-F6EECF244321}">
                <p14:modId xmlns:p14="http://schemas.microsoft.com/office/powerpoint/2010/main" val="1421005073"/>
              </p:ext>
            </p:extLst>
          </p:nvPr>
        </p:nvGraphicFramePr>
        <p:xfrm>
          <a:off x="566057" y="1307102"/>
          <a:ext cx="11059885" cy="1698037"/>
        </p:xfrm>
        <a:graphic>
          <a:graphicData uri="http://schemas.openxmlformats.org/drawingml/2006/table">
            <a:tbl>
              <a:tblPr firstRow="1" firstCol="1" bandRow="1"/>
              <a:tblGrid>
                <a:gridCol w="11059885">
                  <a:extLst>
                    <a:ext uri="{9D8B030D-6E8A-4147-A177-3AD203B41FA5}">
                      <a16:colId xmlns:a16="http://schemas.microsoft.com/office/drawing/2014/main" val="677339930"/>
                    </a:ext>
                  </a:extLst>
                </a:gridCol>
              </a:tblGrid>
              <a:tr h="1698037">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1" dirty="0">
                          <a:solidFill>
                            <a:srgbClr val="000000"/>
                          </a:solidFill>
                          <a:effectLst/>
                          <a:highlight>
                            <a:srgbClr val="EFF9FB"/>
                          </a:highlight>
                          <a:latin typeface="Century Gothic" panose="020B0502020202020204" pitchFamily="34" charset="0"/>
                          <a:ea typeface="Calibri" panose="020F0502020204030204" pitchFamily="34" charset="0"/>
                          <a:cs typeface="Arial" panose="020B0604020202020204" pitchFamily="34" charset="0"/>
                        </a:rPr>
                        <a:t>Use the "Silent Brainstorming" Technique: </a:t>
                      </a:r>
                      <a:r>
                        <a:rPr lang="en-US" sz="1200" dirty="0">
                          <a:solidFill>
                            <a:srgbClr val="000000"/>
                          </a:solidFill>
                          <a:effectLst/>
                          <a:highlight>
                            <a:srgbClr val="EFF9FB"/>
                          </a:highlight>
                          <a:latin typeface="Century Gothic" panose="020B0502020202020204" pitchFamily="34" charset="0"/>
                          <a:ea typeface="Calibri" panose="020F0502020204030204" pitchFamily="34" charset="0"/>
                          <a:cs typeface="Arial" panose="020B0604020202020204" pitchFamily="34" charset="0"/>
                        </a:rPr>
                        <a:t>Each participant writes down their ideas on sticky notes silently for five minutes. Afterward, everyone shares their notes and posts them on the whiteboard.</a:t>
                      </a:r>
                      <a:endParaRPr lang="en-US" sz="1200" dirty="0">
                        <a:effectLst/>
                        <a:highlight>
                          <a:srgbClr val="EFF9FB"/>
                        </a:highligh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1" dirty="0">
                          <a:solidFill>
                            <a:srgbClr val="000000"/>
                          </a:solidFill>
                          <a:effectLst/>
                          <a:highlight>
                            <a:srgbClr val="EFF9FB"/>
                          </a:highlight>
                          <a:latin typeface="Century Gothic" panose="020B0502020202020204" pitchFamily="34" charset="0"/>
                          <a:ea typeface="Calibri" panose="020F0502020204030204" pitchFamily="34" charset="0"/>
                          <a:cs typeface="Arial" panose="020B0604020202020204" pitchFamily="34" charset="0"/>
                        </a:rPr>
                        <a:t>Rotate Facilitation Roles:</a:t>
                      </a:r>
                      <a:r>
                        <a:rPr lang="en-US" sz="1200" dirty="0">
                          <a:solidFill>
                            <a:srgbClr val="000000"/>
                          </a:solidFill>
                          <a:effectLst/>
                          <a:highlight>
                            <a:srgbClr val="EFF9FB"/>
                          </a:highlight>
                          <a:latin typeface="Century Gothic" panose="020B0502020202020204" pitchFamily="34" charset="0"/>
                          <a:ea typeface="Calibri" panose="020F0502020204030204" pitchFamily="34" charset="0"/>
                          <a:cs typeface="Arial" panose="020B0604020202020204" pitchFamily="34" charset="0"/>
                        </a:rPr>
                        <a:t> Give everyone a chance to lead discussions.</a:t>
                      </a:r>
                      <a:endParaRPr lang="en-US" sz="1200" dirty="0">
                        <a:effectLst/>
                        <a:highlight>
                          <a:srgbClr val="EFF9FB"/>
                        </a:highligh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3531699014"/>
                  </a:ext>
                </a:extLst>
              </a:tr>
            </a:tbl>
          </a:graphicData>
        </a:graphic>
      </p:graphicFrame>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70260" y="905525"/>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Describe your plan to encourage participation from everyone and generate new ideas.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70260" y="352100"/>
            <a:ext cx="2813591"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rgbClr val="00BD32"/>
                </a:solidFill>
                <a:effectLst/>
                <a:latin typeface="Century Gothic" panose="020B0502020202020204" pitchFamily="34" charset="0"/>
                <a:ea typeface="Calibri" panose="020F0502020204030204" pitchFamily="34" charset="0"/>
                <a:cs typeface="Arial" panose="020B0604020202020204" pitchFamily="34" charset="0"/>
              </a:rPr>
              <a:t>3. BRAINSTORM</a:t>
            </a:r>
            <a:endParaRPr lang="en-US" sz="1800" dirty="0">
              <a:solidFill>
                <a:srgbClr val="61A5C3"/>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C4F0ADA-D3CB-4888-F657-A82B14867F35}"/>
              </a:ext>
            </a:extLst>
          </p:cNvPr>
          <p:cNvGraphicFramePr>
            <a:graphicFrameLocks noGrp="1"/>
          </p:cNvGraphicFramePr>
          <p:nvPr>
            <p:extLst>
              <p:ext uri="{D42A27DB-BD31-4B8C-83A1-F6EECF244321}">
                <p14:modId xmlns:p14="http://schemas.microsoft.com/office/powerpoint/2010/main" val="3472159762"/>
              </p:ext>
            </p:extLst>
          </p:nvPr>
        </p:nvGraphicFramePr>
        <p:xfrm>
          <a:off x="566057" y="4369396"/>
          <a:ext cx="11059885" cy="1698037"/>
        </p:xfrm>
        <a:graphic>
          <a:graphicData uri="http://schemas.openxmlformats.org/drawingml/2006/table">
            <a:tbl>
              <a:tblPr firstRow="1" firstCol="1" bandRow="1"/>
              <a:tblGrid>
                <a:gridCol w="11059885">
                  <a:extLst>
                    <a:ext uri="{9D8B030D-6E8A-4147-A177-3AD203B41FA5}">
                      <a16:colId xmlns:a16="http://schemas.microsoft.com/office/drawing/2014/main" val="677339930"/>
                    </a:ext>
                  </a:extLst>
                </a:gridCol>
              </a:tblGrid>
              <a:tr h="1698037">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Dot Voting: </a:t>
                      </a:r>
                      <a:r>
                        <a:rPr lang="en-US" sz="1200" b="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Each participant gets three dots (stickers) to place on the ideas they believe will have the most positive impact. The ideas with the most dots will be prioritized for action.</a:t>
                      </a:r>
                      <a:endParaRPr lang="en-US" sz="1200" b="0" dirty="0">
                        <a:effectLst/>
                        <a:highlight>
                          <a:srgbClr val="EFF9FB"/>
                        </a:highligh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3531699014"/>
                  </a:ext>
                </a:extLst>
              </a:tr>
            </a:tbl>
          </a:graphicData>
        </a:graphic>
      </p:graphicFrame>
      <p:sp>
        <p:nvSpPr>
          <p:cNvPr id="5" name="Rectangle 2">
            <a:extLst>
              <a:ext uri="{FF2B5EF4-FFF2-40B4-BE49-F238E27FC236}">
                <a16:creationId xmlns:a16="http://schemas.microsoft.com/office/drawing/2014/main" id="{7A3C8D99-1393-F1CA-6171-B016CC394586}"/>
              </a:ext>
            </a:extLst>
          </p:cNvPr>
          <p:cNvSpPr>
            <a:spLocks noChangeArrowheads="1"/>
          </p:cNvSpPr>
          <p:nvPr/>
        </p:nvSpPr>
        <p:spPr bwMode="auto">
          <a:xfrm>
            <a:off x="470260" y="3973960"/>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Write down the technique you will use to help the group identify the ideas that will have the most positive impact.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165F6DF-6574-E507-72E5-0CE837293FE0}"/>
              </a:ext>
            </a:extLst>
          </p:cNvPr>
          <p:cNvSpPr txBox="1"/>
          <p:nvPr/>
        </p:nvSpPr>
        <p:spPr>
          <a:xfrm>
            <a:off x="470260" y="3426578"/>
            <a:ext cx="2307042"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chemeClr val="accent6">
                    <a:lumMod val="75000"/>
                  </a:schemeClr>
                </a:solidFill>
                <a:effectLst/>
                <a:latin typeface="Century Gothic" panose="020B0502020202020204" pitchFamily="34" charset="0"/>
                <a:ea typeface="Calibri" panose="020F0502020204030204" pitchFamily="34" charset="0"/>
                <a:cs typeface="Arial" panose="020B0604020202020204" pitchFamily="34" charset="0"/>
              </a:rPr>
              <a:t>4. PRIORITIZE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066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968D3E9-AA32-3EED-6346-7A490CB5558D}"/>
              </a:ext>
            </a:extLst>
          </p:cNvPr>
          <p:cNvGraphicFramePr>
            <a:graphicFrameLocks noGrp="1"/>
          </p:cNvGraphicFramePr>
          <p:nvPr>
            <p:extLst>
              <p:ext uri="{D42A27DB-BD31-4B8C-83A1-F6EECF244321}">
                <p14:modId xmlns:p14="http://schemas.microsoft.com/office/powerpoint/2010/main" val="2105727018"/>
              </p:ext>
            </p:extLst>
          </p:nvPr>
        </p:nvGraphicFramePr>
        <p:xfrm>
          <a:off x="507569" y="978169"/>
          <a:ext cx="11176861" cy="2511425"/>
        </p:xfrm>
        <a:graphic>
          <a:graphicData uri="http://schemas.openxmlformats.org/drawingml/2006/table">
            <a:tbl>
              <a:tblPr firstRow="1" firstCol="1" bandRow="1"/>
              <a:tblGrid>
                <a:gridCol w="3048003">
                  <a:extLst>
                    <a:ext uri="{9D8B030D-6E8A-4147-A177-3AD203B41FA5}">
                      <a16:colId xmlns:a16="http://schemas.microsoft.com/office/drawing/2014/main" val="2255559812"/>
                    </a:ext>
                  </a:extLst>
                </a:gridCol>
                <a:gridCol w="2220686">
                  <a:extLst>
                    <a:ext uri="{9D8B030D-6E8A-4147-A177-3AD203B41FA5}">
                      <a16:colId xmlns:a16="http://schemas.microsoft.com/office/drawing/2014/main" val="3229293425"/>
                    </a:ext>
                  </a:extLst>
                </a:gridCol>
                <a:gridCol w="5908172">
                  <a:extLst>
                    <a:ext uri="{9D8B030D-6E8A-4147-A177-3AD203B41FA5}">
                      <a16:colId xmlns:a16="http://schemas.microsoft.com/office/drawing/2014/main" val="4002047007"/>
                    </a:ext>
                  </a:extLst>
                </a:gridCol>
              </a:tblGrid>
              <a:tr h="330200">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IDEA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tabLst>
                          <a:tab pos="2971800" algn="ctr"/>
                          <a:tab pos="5943600" algn="r"/>
                        </a:tabLst>
                      </a:pPr>
                      <a:r>
                        <a:rPr lang="en-US" sz="1600">
                          <a:solidFill>
                            <a:srgbClr val="595959"/>
                          </a:solidFill>
                          <a:effectLst/>
                          <a:latin typeface="Century Gothic" panose="020B0502020202020204" pitchFamily="34" charset="0"/>
                          <a:ea typeface="Calibri" panose="020F0502020204030204" pitchFamily="34" charset="0"/>
                          <a:cs typeface="Arial" panose="020B0604020202020204" pitchFamily="34" charset="0"/>
                        </a:rPr>
                        <a:t>LEAD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STEPS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914773107"/>
                  </a:ext>
                </a:extLst>
              </a:tr>
              <a:tr h="731520">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Improve the testing phase by implementing automated tests.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Alexandra Mattson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Research and select suitable automation tools (Due: Aug 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Create a pilot project to test automation (Due: Aug 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904581024"/>
                  </a:ext>
                </a:extLst>
              </a:tr>
              <a:tr h="1353185">
                <a:tc>
                  <a:txBody>
                    <a:bodyPr/>
                    <a:lstStyle/>
                    <a:p>
                      <a:pPr marL="0" marR="0">
                        <a:lnSpc>
                          <a:spcPts val="1800"/>
                        </a:lnSpc>
                        <a:spcBef>
                          <a:spcPts val="0"/>
                        </a:spcBef>
                        <a:spcAft>
                          <a:spcPts val="0"/>
                        </a:spcAft>
                        <a:tabLst>
                          <a:tab pos="2971800" algn="ctr"/>
                          <a:tab pos="5943600" algn="r"/>
                        </a:tabLst>
                      </a:pPr>
                      <a:r>
                        <a:rPr lang="en-US" sz="120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Enhance the customer feedback loop.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Aviv Perez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Develop a customer feedback form (Due: Aug 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Integrate feedback form into the Positive Charge app (Due: Aug 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Monitor feedback and compile reports (Due: Aug 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Review feedback in the next sprint planning meeting (Due: Aug 26).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587723992"/>
                  </a:ext>
                </a:extLst>
              </a:tr>
            </a:tbl>
          </a:graphicData>
        </a:graphic>
      </p:graphicFrame>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18006" y="670392"/>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List the steps to implement the idea, who will lead each step, and any due or target 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18006" y="116967"/>
            <a:ext cx="3889206"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rgbClr val="44546A"/>
                </a:solidFill>
                <a:effectLst/>
                <a:latin typeface="Century Gothic" panose="020B0502020202020204" pitchFamily="34" charset="0"/>
                <a:ea typeface="Calibri" panose="020F0502020204030204" pitchFamily="34" charset="0"/>
                <a:cs typeface="Arial" panose="020B0604020202020204" pitchFamily="34" charset="0"/>
              </a:rPr>
              <a:t>5. ACTION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C4F0ADA-D3CB-4888-F657-A82B14867F35}"/>
              </a:ext>
            </a:extLst>
          </p:cNvPr>
          <p:cNvGraphicFramePr>
            <a:graphicFrameLocks noGrp="1"/>
          </p:cNvGraphicFramePr>
          <p:nvPr>
            <p:extLst>
              <p:ext uri="{D42A27DB-BD31-4B8C-83A1-F6EECF244321}">
                <p14:modId xmlns:p14="http://schemas.microsoft.com/office/powerpoint/2010/main" val="2905106412"/>
              </p:ext>
            </p:extLst>
          </p:nvPr>
        </p:nvGraphicFramePr>
        <p:xfrm>
          <a:off x="528750" y="4493892"/>
          <a:ext cx="11059885" cy="1698037"/>
        </p:xfrm>
        <a:graphic>
          <a:graphicData uri="http://schemas.openxmlformats.org/drawingml/2006/table">
            <a:tbl>
              <a:tblPr firstRow="1" firstCol="1" bandRow="1"/>
              <a:tblGrid>
                <a:gridCol w="11059885">
                  <a:extLst>
                    <a:ext uri="{9D8B030D-6E8A-4147-A177-3AD203B41FA5}">
                      <a16:colId xmlns:a16="http://schemas.microsoft.com/office/drawing/2014/main" val="677339930"/>
                    </a:ext>
                  </a:extLst>
                </a:gridCol>
              </a:tblGrid>
              <a:tr h="1698037">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Temperature Check: </a:t>
                      </a: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Each participant shares one word to describe how they feel about the meeting's outcomes.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Plus/Delta:</a:t>
                      </a: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Each participant states one thing they liked about the meeting (+) and one thing they would like to change for next time (Δ).</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1"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Appreciation Round:</a:t>
                      </a: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Each participant thanks another team member for their contribution during the sprint.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3531699014"/>
                  </a:ext>
                </a:extLst>
              </a:tr>
            </a:tbl>
          </a:graphicData>
        </a:graphic>
      </p:graphicFrame>
      <p:sp>
        <p:nvSpPr>
          <p:cNvPr id="5" name="Rectangle 2">
            <a:extLst>
              <a:ext uri="{FF2B5EF4-FFF2-40B4-BE49-F238E27FC236}">
                <a16:creationId xmlns:a16="http://schemas.microsoft.com/office/drawing/2014/main" id="{7A3C8D99-1393-F1CA-6171-B016CC394586}"/>
              </a:ext>
            </a:extLst>
          </p:cNvPr>
          <p:cNvSpPr>
            <a:spLocks noChangeArrowheads="1"/>
          </p:cNvSpPr>
          <p:nvPr/>
        </p:nvSpPr>
        <p:spPr bwMode="auto">
          <a:xfrm>
            <a:off x="418006" y="4186115"/>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Choose a closeout activity.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165F6DF-6574-E507-72E5-0CE837293FE0}"/>
              </a:ext>
            </a:extLst>
          </p:cNvPr>
          <p:cNvSpPr txBox="1"/>
          <p:nvPr/>
        </p:nvSpPr>
        <p:spPr>
          <a:xfrm>
            <a:off x="418006" y="3630578"/>
            <a:ext cx="2191626"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Arial" panose="020B0604020202020204" pitchFamily="34" charset="0"/>
              </a:rPr>
              <a:t>6. CLOSING</a:t>
            </a:r>
            <a:endParaRPr lang="en-US"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94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144</TotalTime>
  <Words>776</Words>
  <Application>Microsoft Office PowerPoint</Application>
  <PresentationFormat>Widescreen</PresentationFormat>
  <Paragraphs>74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Kayla Franssen</cp:lastModifiedBy>
  <cp:revision>50</cp:revision>
  <dcterms:created xsi:type="dcterms:W3CDTF">2020-06-12T18:00:34Z</dcterms:created>
  <dcterms:modified xsi:type="dcterms:W3CDTF">2024-08-25T16:46:27Z</dcterms:modified>
</cp:coreProperties>
</file>