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
  </p:notesMasterIdLst>
  <p:sldIdLst>
    <p:sldId id="397" r:id="rId2"/>
    <p:sldId id="408" r:id="rId3"/>
    <p:sldId id="409" r:id="rId4"/>
    <p:sldId id="410"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B84"/>
    <a:srgbClr val="E5E4E1"/>
    <a:srgbClr val="40495E"/>
    <a:srgbClr val="D8DEE8"/>
    <a:srgbClr val="12335E"/>
    <a:srgbClr val="1B4884"/>
    <a:srgbClr val="06636D"/>
    <a:srgbClr val="21828E"/>
    <a:srgbClr val="B26F75"/>
    <a:srgbClr val="BF4E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96058"/>
  </p:normalViewPr>
  <p:slideViewPr>
    <p:cSldViewPr snapToGrid="0" snapToObjects="1">
      <p:cViewPr varScale="1">
        <p:scale>
          <a:sx n="128" d="100"/>
          <a:sy n="128" d="100"/>
        </p:scale>
        <p:origin x="29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97&amp;utm_source=template-powerpoint&amp;utm_medium=content&amp;utm_campaign=Sample+Scenario+Analysis+Axis-powerpoint-11997&amp;lpa=Sample+Scenario+Analysis+Axis+powerpoint+11997"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50F09AA-E46E-BB20-1C5D-F1348CA228C7}"/>
              </a:ext>
            </a:extLst>
          </p:cNvPr>
          <p:cNvPicPr>
            <a:picLocks noChangeAspect="1"/>
          </p:cNvPicPr>
          <p:nvPr/>
        </p:nvPicPr>
        <p:blipFill>
          <a:blip r:embed="rId2"/>
          <a:stretch>
            <a:fillRect/>
          </a:stretch>
        </p:blipFill>
        <p:spPr>
          <a:xfrm>
            <a:off x="0" y="0"/>
            <a:ext cx="12189980" cy="6856864"/>
          </a:xfrm>
          <a:prstGeom prst="rect">
            <a:avLst/>
          </a:prstGeom>
        </p:spPr>
      </p:pic>
      <p:sp>
        <p:nvSpPr>
          <p:cNvPr id="14" name="Rectangle 13">
            <a:extLst>
              <a:ext uri="{FF2B5EF4-FFF2-40B4-BE49-F238E27FC236}">
                <a16:creationId xmlns:a16="http://schemas.microsoft.com/office/drawing/2014/main" id="{4293FE7E-4F82-F897-FE4F-CD8AEB71A8E9}"/>
              </a:ext>
            </a:extLst>
          </p:cNvPr>
          <p:cNvSpPr/>
          <p:nvPr/>
        </p:nvSpPr>
        <p:spPr>
          <a:xfrm>
            <a:off x="0" y="0"/>
            <a:ext cx="12189980" cy="6821993"/>
          </a:xfrm>
          <a:prstGeom prst="rect">
            <a:avLst/>
          </a:prstGeom>
          <a:gradFill>
            <a:gsLst>
              <a:gs pos="0">
                <a:schemeClr val="tx2">
                  <a:lumMod val="10000"/>
                  <a:lumOff val="90000"/>
                  <a:alpha val="47720"/>
                </a:schemeClr>
              </a:gs>
              <a:gs pos="100000">
                <a:schemeClr val="tx2">
                  <a:lumMod val="10000"/>
                  <a:lumOff val="90000"/>
                  <a:alpha val="1279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8C172730-227A-D6DC-8DBF-D9D816EC2240}"/>
              </a:ext>
            </a:extLst>
          </p:cNvPr>
          <p:cNvSpPr txBox="1"/>
          <p:nvPr/>
        </p:nvSpPr>
        <p:spPr>
          <a:xfrm>
            <a:off x="249647" y="282533"/>
            <a:ext cx="6190909"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Example Scenario Analysis Axis Template</a:t>
            </a:r>
          </a:p>
        </p:txBody>
      </p:sp>
      <p:pic>
        <p:nvPicPr>
          <p:cNvPr id="7" name="Picture 6">
            <a:hlinkClick r:id="rId3"/>
            <a:extLst>
              <a:ext uri="{FF2B5EF4-FFF2-40B4-BE49-F238E27FC236}">
                <a16:creationId xmlns:a16="http://schemas.microsoft.com/office/drawing/2014/main" id="{D707208F-3545-CBE2-6BE8-A0C73FA3BB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1366" y="310605"/>
            <a:ext cx="4678423" cy="649251"/>
          </a:xfrm>
          <a:prstGeom prst="rect">
            <a:avLst/>
          </a:prstGeom>
        </p:spPr>
      </p:pic>
      <p:sp>
        <p:nvSpPr>
          <p:cNvPr id="9" name="TextBox 8">
            <a:extLst>
              <a:ext uri="{FF2B5EF4-FFF2-40B4-BE49-F238E27FC236}">
                <a16:creationId xmlns:a16="http://schemas.microsoft.com/office/drawing/2014/main" id="{808716B6-0017-A2A5-0CA5-5D33318A938E}"/>
              </a:ext>
            </a:extLst>
          </p:cNvPr>
          <p:cNvSpPr txBox="1"/>
          <p:nvPr/>
        </p:nvSpPr>
        <p:spPr>
          <a:xfrm>
            <a:off x="293144" y="1419825"/>
            <a:ext cx="4558256" cy="5155514"/>
          </a:xfrm>
          <a:prstGeom prst="rect">
            <a:avLst/>
          </a:prstGeom>
          <a:noFill/>
        </p:spPr>
        <p:txBody>
          <a:bodyPr wrap="square" rtlCol="0">
            <a:spAutoFit/>
          </a:bodyPr>
          <a:lstStyle/>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When to Use This Template: </a:t>
            </a:r>
            <a:r>
              <a:rPr lang="en-US" sz="1300" i="0" u="none" strike="noStrike" dirty="0">
                <a:solidFill>
                  <a:srgbClr val="000000"/>
                </a:solidFill>
                <a:effectLst/>
                <a:latin typeface="Century Gothic" panose="020B0502020202020204" pitchFamily="34" charset="0"/>
              </a:rPr>
              <a:t>Turn to this scenario analysis axis template when you need a visual tool to compare and contrast different scenarios. With or without sample data, the template is particularly useful for strategic planners and project managers who need to present options to stakeholders and evaluate them based on factors such as risk and reward. </a:t>
            </a:r>
          </a:p>
          <a:p>
            <a:pPr algn="l" rtl="0">
              <a:lnSpc>
                <a:spcPct val="150000"/>
              </a:lnSpc>
              <a:spcBef>
                <a:spcPts val="0"/>
              </a:spcBef>
              <a:spcAft>
                <a:spcPts val="0"/>
              </a:spcAft>
            </a:pPr>
            <a:r>
              <a:rPr lang="en-US"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Notable Template Features: </a:t>
            </a:r>
            <a:r>
              <a:rPr lang="en-US" sz="1300" i="0" u="none" strike="noStrike" dirty="0">
                <a:solidFill>
                  <a:srgbClr val="000000"/>
                </a:solidFill>
                <a:effectLst/>
                <a:latin typeface="Century Gothic" panose="020B0502020202020204" pitchFamily="34" charset="0"/>
              </a:rPr>
              <a:t>This template stands out for its two-dimensional axis system, which enables users to plot scenarios intuitively. It allows you to compare different outcomes based on key variables, enhancing the clarity of strategic discussions. Its straightforward visual design facilitates deeper understanding and more informed decision-making in complex project environments. </a:t>
            </a:r>
          </a:p>
        </p:txBody>
      </p:sp>
      <p:pic>
        <p:nvPicPr>
          <p:cNvPr id="10" name="Picture 9">
            <a:extLst>
              <a:ext uri="{FF2B5EF4-FFF2-40B4-BE49-F238E27FC236}">
                <a16:creationId xmlns:a16="http://schemas.microsoft.com/office/drawing/2014/main" id="{C0B899E3-B03F-55C4-5371-A2AE145DEC50}"/>
              </a:ext>
            </a:extLst>
          </p:cNvPr>
          <p:cNvPicPr>
            <a:picLocks noChangeAspect="1"/>
          </p:cNvPicPr>
          <p:nvPr/>
        </p:nvPicPr>
        <p:blipFill>
          <a:blip r:embed="rId5"/>
          <a:srcRect/>
          <a:stretch/>
        </p:blipFill>
        <p:spPr>
          <a:xfrm>
            <a:off x="5029067" y="1871830"/>
            <a:ext cx="6875679" cy="3880592"/>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28723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18775B-7BEB-51E2-91AF-B237D63887BB}"/>
              </a:ext>
            </a:extLst>
          </p:cNvPr>
          <p:cNvPicPr>
            <a:picLocks noChangeAspect="1"/>
          </p:cNvPicPr>
          <p:nvPr/>
        </p:nvPicPr>
        <p:blipFill>
          <a:blip r:embed="rId2"/>
          <a:stretch>
            <a:fillRect/>
          </a:stretch>
        </p:blipFill>
        <p:spPr>
          <a:xfrm>
            <a:off x="0" y="0"/>
            <a:ext cx="12189980" cy="6858000"/>
          </a:xfrm>
          <a:prstGeom prst="rect">
            <a:avLst/>
          </a:prstGeom>
        </p:spPr>
      </p:pic>
      <p:sp>
        <p:nvSpPr>
          <p:cNvPr id="11" name="Rectangle 10">
            <a:extLst>
              <a:ext uri="{FF2B5EF4-FFF2-40B4-BE49-F238E27FC236}">
                <a16:creationId xmlns:a16="http://schemas.microsoft.com/office/drawing/2014/main" id="{F7DB1BEC-9806-964D-EAB5-65A6C3E4FB12}"/>
              </a:ext>
            </a:extLst>
          </p:cNvPr>
          <p:cNvSpPr/>
          <p:nvPr/>
        </p:nvSpPr>
        <p:spPr>
          <a:xfrm>
            <a:off x="0" y="0"/>
            <a:ext cx="12192000" cy="6821993"/>
          </a:xfrm>
          <a:prstGeom prst="rect">
            <a:avLst/>
          </a:prstGeom>
          <a:gradFill>
            <a:gsLst>
              <a:gs pos="0">
                <a:schemeClr val="tx2">
                  <a:lumMod val="10000"/>
                  <a:lumOff val="90000"/>
                  <a:alpha val="47720"/>
                </a:schemeClr>
              </a:gs>
              <a:gs pos="100000">
                <a:schemeClr val="tx2">
                  <a:lumMod val="10000"/>
                  <a:lumOff val="90000"/>
                  <a:alpha val="1279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2" name="Rectangle 41">
            <a:extLst>
              <a:ext uri="{FF2B5EF4-FFF2-40B4-BE49-F238E27FC236}">
                <a16:creationId xmlns:a16="http://schemas.microsoft.com/office/drawing/2014/main" id="{795A328A-1B68-DDC0-CA44-3564B7DA76DB}"/>
              </a:ext>
            </a:extLst>
          </p:cNvPr>
          <p:cNvSpPr/>
          <p:nvPr/>
        </p:nvSpPr>
        <p:spPr>
          <a:xfrm>
            <a:off x="-2020" y="6174295"/>
            <a:ext cx="12194020" cy="662745"/>
          </a:xfrm>
          <a:prstGeom prst="rect">
            <a:avLst/>
          </a:prstGeom>
          <a:gradFill>
            <a:gsLst>
              <a:gs pos="100000">
                <a:srgbClr val="576B84">
                  <a:alpha val="87295"/>
                </a:srgbClr>
              </a:gs>
              <a:gs pos="27000">
                <a:srgbClr val="40495E">
                  <a:alpha val="92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07E8AB7-D484-ED40-0C87-280CACB1E147}"/>
              </a:ext>
            </a:extLst>
          </p:cNvPr>
          <p:cNvSpPr txBox="1"/>
          <p:nvPr/>
        </p:nvSpPr>
        <p:spPr>
          <a:xfrm>
            <a:off x="2210497" y="191162"/>
            <a:ext cx="7980328" cy="461665"/>
          </a:xfrm>
          <a:prstGeom prst="rect">
            <a:avLst/>
          </a:prstGeom>
          <a:noFill/>
        </p:spPr>
        <p:txBody>
          <a:bodyPr wrap="square" rtlCol="0">
            <a:spAutoFit/>
          </a:bodyPr>
          <a:lstStyle/>
          <a:p>
            <a:pPr algn="ctr"/>
            <a:r>
              <a:rPr lang="en-US" sz="2400" dirty="0">
                <a:latin typeface="Courier" pitchFamily="2" charset="0"/>
              </a:rPr>
              <a:t>Likelihood – HIGH</a:t>
            </a:r>
          </a:p>
        </p:txBody>
      </p:sp>
      <p:sp>
        <p:nvSpPr>
          <p:cNvPr id="5" name="Rectangle 4">
            <a:extLst>
              <a:ext uri="{FF2B5EF4-FFF2-40B4-BE49-F238E27FC236}">
                <a16:creationId xmlns:a16="http://schemas.microsoft.com/office/drawing/2014/main" id="{074C3C92-CEEA-4603-F63C-428E9C2B798A}"/>
              </a:ext>
            </a:extLst>
          </p:cNvPr>
          <p:cNvSpPr/>
          <p:nvPr/>
        </p:nvSpPr>
        <p:spPr>
          <a:xfrm>
            <a:off x="-2020" y="6814584"/>
            <a:ext cx="12192000" cy="45720"/>
          </a:xfrm>
          <a:prstGeom prst="rect">
            <a:avLst/>
          </a:prstGeom>
          <a:gradFill flip="none" rotWithShape="1">
            <a:gsLst>
              <a:gs pos="0">
                <a:srgbClr val="576B84"/>
              </a:gs>
              <a:gs pos="100000">
                <a:schemeClr val="accent2"/>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968A67-2987-1698-1D62-4C30FEA7BF7A}"/>
              </a:ext>
            </a:extLst>
          </p:cNvPr>
          <p:cNvSpPr txBox="1"/>
          <p:nvPr/>
        </p:nvSpPr>
        <p:spPr>
          <a:xfrm>
            <a:off x="1602889" y="6171378"/>
            <a:ext cx="10372447" cy="707886"/>
          </a:xfrm>
          <a:prstGeom prst="rect">
            <a:avLst/>
          </a:prstGeom>
          <a:noFill/>
        </p:spPr>
        <p:txBody>
          <a:bodyPr wrap="square" rtlCol="0">
            <a:spAutoFit/>
          </a:bodyPr>
          <a:lstStyle/>
          <a:p>
            <a:pPr>
              <a:spcAft>
                <a:spcPts val="600"/>
              </a:spcAft>
              <a:buSzPct val="130000"/>
            </a:pPr>
            <a:r>
              <a:rPr lang="en-US" sz="4000" dirty="0">
                <a:solidFill>
                  <a:schemeClr val="bg1"/>
                </a:solidFill>
                <a:latin typeface="Century Gothic" panose="020B0502020202020204" pitchFamily="34" charset="0"/>
              </a:rPr>
              <a:t>Technological Advancements</a:t>
            </a:r>
          </a:p>
        </p:txBody>
      </p:sp>
      <p:grpSp>
        <p:nvGrpSpPr>
          <p:cNvPr id="8" name="Group 7">
            <a:extLst>
              <a:ext uri="{FF2B5EF4-FFF2-40B4-BE49-F238E27FC236}">
                <a16:creationId xmlns:a16="http://schemas.microsoft.com/office/drawing/2014/main" id="{C8B4D77A-4BFB-A9A9-B5BE-CE47BF0CAEF2}"/>
              </a:ext>
            </a:extLst>
          </p:cNvPr>
          <p:cNvGrpSpPr/>
          <p:nvPr/>
        </p:nvGrpSpPr>
        <p:grpSpPr>
          <a:xfrm>
            <a:off x="81703" y="6142512"/>
            <a:ext cx="1519166" cy="747215"/>
            <a:chOff x="81703" y="-33274"/>
            <a:chExt cx="1519166" cy="747215"/>
          </a:xfrm>
        </p:grpSpPr>
        <p:sp>
          <p:nvSpPr>
            <p:cNvPr id="9" name="TextBox 8">
              <a:extLst>
                <a:ext uri="{FF2B5EF4-FFF2-40B4-BE49-F238E27FC236}">
                  <a16:creationId xmlns:a16="http://schemas.microsoft.com/office/drawing/2014/main" id="{E71D12DF-C53D-0860-4B58-D3F84A172D60}"/>
                </a:ext>
              </a:extLst>
            </p:cNvPr>
            <p:cNvSpPr txBox="1"/>
            <p:nvPr/>
          </p:nvSpPr>
          <p:spPr>
            <a:xfrm>
              <a:off x="88135" y="-33274"/>
              <a:ext cx="827993" cy="477054"/>
            </a:xfrm>
            <a:prstGeom prst="rect">
              <a:avLst/>
            </a:prstGeom>
            <a:noFill/>
          </p:spPr>
          <p:txBody>
            <a:bodyPr wrap="square" rtlCol="0">
              <a:spAutoFit/>
            </a:bodyPr>
            <a:lstStyle/>
            <a:p>
              <a:r>
                <a:rPr lang="en-US" sz="2500" dirty="0">
                  <a:solidFill>
                    <a:schemeClr val="bg1">
                      <a:alpha val="80699"/>
                    </a:schemeClr>
                  </a:solidFill>
                  <a:latin typeface="Courier" pitchFamily="2" charset="0"/>
                </a:rPr>
                <a:t>KEY</a:t>
              </a:r>
            </a:p>
          </p:txBody>
        </p:sp>
        <p:sp>
          <p:nvSpPr>
            <p:cNvPr id="10" name="TextBox 9">
              <a:extLst>
                <a:ext uri="{FF2B5EF4-FFF2-40B4-BE49-F238E27FC236}">
                  <a16:creationId xmlns:a16="http://schemas.microsoft.com/office/drawing/2014/main" id="{F7116F92-C8C4-101E-037A-3DB5222835B9}"/>
                </a:ext>
              </a:extLst>
            </p:cNvPr>
            <p:cNvSpPr txBox="1"/>
            <p:nvPr/>
          </p:nvSpPr>
          <p:spPr>
            <a:xfrm>
              <a:off x="81703" y="236887"/>
              <a:ext cx="1519166" cy="477054"/>
            </a:xfrm>
            <a:prstGeom prst="rect">
              <a:avLst/>
            </a:prstGeom>
            <a:noFill/>
          </p:spPr>
          <p:txBody>
            <a:bodyPr wrap="square" rtlCol="0">
              <a:spAutoFit/>
            </a:bodyPr>
            <a:lstStyle/>
            <a:p>
              <a:r>
                <a:rPr lang="en-US" sz="2500" dirty="0">
                  <a:solidFill>
                    <a:schemeClr val="bg1">
                      <a:alpha val="80699"/>
                    </a:schemeClr>
                  </a:solidFill>
                  <a:latin typeface="Courier" pitchFamily="2" charset="0"/>
                </a:rPr>
                <a:t>FACTOR:</a:t>
              </a:r>
            </a:p>
          </p:txBody>
        </p:sp>
      </p:grpSp>
      <p:grpSp>
        <p:nvGrpSpPr>
          <p:cNvPr id="13" name="Group 12">
            <a:extLst>
              <a:ext uri="{FF2B5EF4-FFF2-40B4-BE49-F238E27FC236}">
                <a16:creationId xmlns:a16="http://schemas.microsoft.com/office/drawing/2014/main" id="{2B75EEEF-2386-1F54-0AAC-00F9D2363FA5}"/>
              </a:ext>
            </a:extLst>
          </p:cNvPr>
          <p:cNvGrpSpPr/>
          <p:nvPr/>
        </p:nvGrpSpPr>
        <p:grpSpPr>
          <a:xfrm>
            <a:off x="5573678" y="2490087"/>
            <a:ext cx="1253966" cy="1253966"/>
            <a:chOff x="4475005" y="2609532"/>
            <a:chExt cx="3381375" cy="3381374"/>
          </a:xfrm>
        </p:grpSpPr>
        <p:sp>
          <p:nvSpPr>
            <p:cNvPr id="14" name="Freeform 13">
              <a:extLst>
                <a:ext uri="{FF2B5EF4-FFF2-40B4-BE49-F238E27FC236}">
                  <a16:creationId xmlns:a16="http://schemas.microsoft.com/office/drawing/2014/main" id="{BFC6C43E-DB7B-E769-4598-88AF09644175}"/>
                </a:ext>
              </a:extLst>
            </p:cNvPr>
            <p:cNvSpPr/>
            <p:nvPr/>
          </p:nvSpPr>
          <p:spPr>
            <a:xfrm>
              <a:off x="4475005" y="2609532"/>
              <a:ext cx="1690687" cy="1690687"/>
            </a:xfrm>
            <a:custGeom>
              <a:avLst/>
              <a:gdLst>
                <a:gd name="connsiteX0" fmla="*/ 1690688 w 1690687"/>
                <a:gd name="connsiteY0" fmla="*/ 0 h 1690687"/>
                <a:gd name="connsiteX1" fmla="*/ 0 w 1690687"/>
                <a:gd name="connsiteY1" fmla="*/ 1690687 h 1690687"/>
                <a:gd name="connsiteX2" fmla="*/ 1690688 w 1690687"/>
                <a:gd name="connsiteY2" fmla="*/ 1690687 h 1690687"/>
                <a:gd name="connsiteX3" fmla="*/ 1690688 w 1690687"/>
                <a:gd name="connsiteY3" fmla="*/ 0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1690688" y="0"/>
                  </a:moveTo>
                  <a:cubicBezTo>
                    <a:pt x="757238" y="0"/>
                    <a:pt x="0" y="757238"/>
                    <a:pt x="0" y="1690687"/>
                  </a:cubicBezTo>
                  <a:lnTo>
                    <a:pt x="1690688" y="1690687"/>
                  </a:lnTo>
                  <a:lnTo>
                    <a:pt x="1690688" y="0"/>
                  </a:lnTo>
                  <a:close/>
                </a:path>
              </a:pathLst>
            </a:custGeom>
            <a:solidFill>
              <a:srgbClr val="21828E"/>
            </a:solidFill>
            <a:ln w="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48699D2-4C69-EADE-D365-F1FF9E198003}"/>
                </a:ext>
              </a:extLst>
            </p:cNvPr>
            <p:cNvSpPr/>
            <p:nvPr/>
          </p:nvSpPr>
          <p:spPr>
            <a:xfrm>
              <a:off x="6165693" y="2609532"/>
              <a:ext cx="1690687" cy="1690687"/>
            </a:xfrm>
            <a:custGeom>
              <a:avLst/>
              <a:gdLst>
                <a:gd name="connsiteX0" fmla="*/ 1690688 w 1690687"/>
                <a:gd name="connsiteY0" fmla="*/ 1690687 h 1690687"/>
                <a:gd name="connsiteX1" fmla="*/ 0 w 1690687"/>
                <a:gd name="connsiteY1" fmla="*/ 0 h 1690687"/>
                <a:gd name="connsiteX2" fmla="*/ 0 w 1690687"/>
                <a:gd name="connsiteY2" fmla="*/ 1690687 h 1690687"/>
                <a:gd name="connsiteX3" fmla="*/ 1690688 w 1690687"/>
                <a:gd name="connsiteY3" fmla="*/ 1690687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1690688" y="1690687"/>
                  </a:moveTo>
                  <a:cubicBezTo>
                    <a:pt x="1690688" y="757238"/>
                    <a:pt x="933450" y="0"/>
                    <a:pt x="0" y="0"/>
                  </a:cubicBezTo>
                  <a:lnTo>
                    <a:pt x="0" y="1690687"/>
                  </a:lnTo>
                  <a:lnTo>
                    <a:pt x="1690688" y="1690687"/>
                  </a:lnTo>
                  <a:close/>
                </a:path>
              </a:pathLst>
            </a:custGeom>
            <a:solidFill>
              <a:schemeClr val="accent2">
                <a:lumMod val="75000"/>
              </a:schemeClr>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29BE6FF-1169-2FB3-6559-BB7D20916A25}"/>
                </a:ext>
              </a:extLst>
            </p:cNvPr>
            <p:cNvSpPr/>
            <p:nvPr/>
          </p:nvSpPr>
          <p:spPr>
            <a:xfrm>
              <a:off x="6165693" y="4300219"/>
              <a:ext cx="1690687" cy="1690687"/>
            </a:xfrm>
            <a:custGeom>
              <a:avLst/>
              <a:gdLst>
                <a:gd name="connsiteX0" fmla="*/ 0 w 1690687"/>
                <a:gd name="connsiteY0" fmla="*/ 1690688 h 1690687"/>
                <a:gd name="connsiteX1" fmla="*/ 1690688 w 1690687"/>
                <a:gd name="connsiteY1" fmla="*/ 0 h 1690687"/>
                <a:gd name="connsiteX2" fmla="*/ 0 w 1690687"/>
                <a:gd name="connsiteY2" fmla="*/ 0 h 1690687"/>
                <a:gd name="connsiteX3" fmla="*/ 0 w 1690687"/>
                <a:gd name="connsiteY3" fmla="*/ 1690688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0" y="1690688"/>
                  </a:moveTo>
                  <a:cubicBezTo>
                    <a:pt x="933450" y="1690688"/>
                    <a:pt x="1690688" y="933450"/>
                    <a:pt x="1690688" y="0"/>
                  </a:cubicBezTo>
                  <a:lnTo>
                    <a:pt x="0" y="0"/>
                  </a:lnTo>
                  <a:lnTo>
                    <a:pt x="0" y="1690688"/>
                  </a:lnTo>
                  <a:close/>
                </a:path>
              </a:pathLst>
            </a:custGeom>
            <a:solidFill>
              <a:schemeClr val="accent2"/>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849C43B-8C34-D2A1-FF50-6722232402E9}"/>
                </a:ext>
              </a:extLst>
            </p:cNvPr>
            <p:cNvSpPr/>
            <p:nvPr/>
          </p:nvSpPr>
          <p:spPr>
            <a:xfrm>
              <a:off x="4475958" y="4300219"/>
              <a:ext cx="1690687" cy="1690687"/>
            </a:xfrm>
            <a:custGeom>
              <a:avLst/>
              <a:gdLst>
                <a:gd name="connsiteX0" fmla="*/ 0 w 1690687"/>
                <a:gd name="connsiteY0" fmla="*/ 0 h 1690687"/>
                <a:gd name="connsiteX1" fmla="*/ 1690688 w 1690687"/>
                <a:gd name="connsiteY1" fmla="*/ 1690688 h 1690687"/>
                <a:gd name="connsiteX2" fmla="*/ 1690688 w 1690687"/>
                <a:gd name="connsiteY2" fmla="*/ 0 h 1690687"/>
                <a:gd name="connsiteX3" fmla="*/ 0 w 1690687"/>
                <a:gd name="connsiteY3" fmla="*/ 0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0" y="0"/>
                  </a:moveTo>
                  <a:cubicBezTo>
                    <a:pt x="0" y="933450"/>
                    <a:pt x="757238" y="1690688"/>
                    <a:pt x="1690688" y="1690688"/>
                  </a:cubicBezTo>
                  <a:lnTo>
                    <a:pt x="1690688" y="0"/>
                  </a:lnTo>
                  <a:lnTo>
                    <a:pt x="0" y="0"/>
                  </a:lnTo>
                  <a:close/>
                </a:path>
              </a:pathLst>
            </a:custGeom>
            <a:solidFill>
              <a:srgbClr val="10C4D5"/>
            </a:solidFill>
            <a:ln w="0" cap="flat">
              <a:noFill/>
              <a:prstDash val="solid"/>
              <a:miter/>
            </a:ln>
          </p:spPr>
          <p:txBody>
            <a:bodyPr rtlCol="0" anchor="ctr"/>
            <a:lstStyle/>
            <a:p>
              <a:endParaRPr lang="en-US"/>
            </a:p>
          </p:txBody>
        </p:sp>
      </p:grpSp>
      <p:grpSp>
        <p:nvGrpSpPr>
          <p:cNvPr id="41" name="Group 40">
            <a:extLst>
              <a:ext uri="{FF2B5EF4-FFF2-40B4-BE49-F238E27FC236}">
                <a16:creationId xmlns:a16="http://schemas.microsoft.com/office/drawing/2014/main" id="{33848CA4-05DA-8197-5E15-716D808A492F}"/>
              </a:ext>
            </a:extLst>
          </p:cNvPr>
          <p:cNvGrpSpPr/>
          <p:nvPr/>
        </p:nvGrpSpPr>
        <p:grpSpPr>
          <a:xfrm>
            <a:off x="1200839" y="648190"/>
            <a:ext cx="9694843" cy="4937760"/>
            <a:chOff x="1200839" y="648190"/>
            <a:chExt cx="9694843" cy="4937760"/>
          </a:xfrm>
          <a:effectLst>
            <a:outerShdw blurRad="50800" dist="38100" dir="8100000" algn="tr" rotWithShape="0">
              <a:srgbClr val="576B84">
                <a:alpha val="40000"/>
              </a:srgbClr>
            </a:outerShdw>
          </a:effectLst>
        </p:grpSpPr>
        <p:cxnSp>
          <p:nvCxnSpPr>
            <p:cNvPr id="21" name="Straight Arrow Connector 20">
              <a:extLst>
                <a:ext uri="{FF2B5EF4-FFF2-40B4-BE49-F238E27FC236}">
                  <a16:creationId xmlns:a16="http://schemas.microsoft.com/office/drawing/2014/main" id="{6FD6CEB8-4156-8F4C-B8AA-81AE010A755C}"/>
                </a:ext>
              </a:extLst>
            </p:cNvPr>
            <p:cNvCxnSpPr>
              <a:cxnSpLocks/>
            </p:cNvCxnSpPr>
            <p:nvPr/>
          </p:nvCxnSpPr>
          <p:spPr>
            <a:xfrm>
              <a:off x="1200839" y="3117070"/>
              <a:ext cx="9694843" cy="0"/>
            </a:xfrm>
            <a:prstGeom prst="straightConnector1">
              <a:avLst/>
            </a:prstGeom>
            <a:ln w="88900">
              <a:gradFill>
                <a:gsLst>
                  <a:gs pos="0">
                    <a:srgbClr val="10C4D5"/>
                  </a:gs>
                  <a:gs pos="100000">
                    <a:schemeClr val="accent2"/>
                  </a:gs>
                </a:gsLst>
                <a:lin ang="0" scaled="0"/>
              </a:gradFill>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754B6145-6CA8-27B2-1CB1-DDD65411C54C}"/>
                </a:ext>
              </a:extLst>
            </p:cNvPr>
            <p:cNvCxnSpPr>
              <a:cxnSpLocks/>
            </p:cNvCxnSpPr>
            <p:nvPr/>
          </p:nvCxnSpPr>
          <p:spPr>
            <a:xfrm>
              <a:off x="6200661" y="648190"/>
              <a:ext cx="0" cy="4937760"/>
            </a:xfrm>
            <a:prstGeom prst="straightConnector1">
              <a:avLst/>
            </a:prstGeom>
            <a:ln w="88900">
              <a:gradFill>
                <a:gsLst>
                  <a:gs pos="0">
                    <a:schemeClr val="accent2"/>
                  </a:gs>
                  <a:gs pos="100000">
                    <a:srgbClr val="10C4D5"/>
                  </a:gs>
                </a:gsLst>
                <a:lin ang="5400000" scaled="0"/>
              </a:gradFill>
              <a:headEnd type="arrow" w="med" len="sm"/>
              <a:tailEnd type="arrow" w="med" len="sm"/>
            </a:ln>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B5DE9586-6556-5ADE-BA64-D9CCECF3916D}"/>
              </a:ext>
            </a:extLst>
          </p:cNvPr>
          <p:cNvSpPr txBox="1"/>
          <p:nvPr/>
        </p:nvSpPr>
        <p:spPr>
          <a:xfrm>
            <a:off x="2210497" y="5652403"/>
            <a:ext cx="7980328" cy="461665"/>
          </a:xfrm>
          <a:prstGeom prst="rect">
            <a:avLst/>
          </a:prstGeom>
          <a:noFill/>
        </p:spPr>
        <p:txBody>
          <a:bodyPr wrap="square" rtlCol="0">
            <a:spAutoFit/>
          </a:bodyPr>
          <a:lstStyle/>
          <a:p>
            <a:pPr algn="ctr"/>
            <a:r>
              <a:rPr lang="en-US" sz="2400" dirty="0">
                <a:latin typeface="Courier" pitchFamily="2" charset="0"/>
              </a:rPr>
              <a:t>Likelihood  – LOW</a:t>
            </a:r>
          </a:p>
        </p:txBody>
      </p:sp>
      <p:sp>
        <p:nvSpPr>
          <p:cNvPr id="25" name="TextBox 24">
            <a:extLst>
              <a:ext uri="{FF2B5EF4-FFF2-40B4-BE49-F238E27FC236}">
                <a16:creationId xmlns:a16="http://schemas.microsoft.com/office/drawing/2014/main" id="{7F254EB8-9083-0817-BE8C-FF7BABA1972B}"/>
              </a:ext>
            </a:extLst>
          </p:cNvPr>
          <p:cNvSpPr txBox="1"/>
          <p:nvPr/>
        </p:nvSpPr>
        <p:spPr>
          <a:xfrm rot="5400000">
            <a:off x="8663129" y="2962637"/>
            <a:ext cx="6004611" cy="461665"/>
          </a:xfrm>
          <a:prstGeom prst="rect">
            <a:avLst/>
          </a:prstGeom>
          <a:noFill/>
        </p:spPr>
        <p:txBody>
          <a:bodyPr wrap="square" rtlCol="0">
            <a:spAutoFit/>
          </a:bodyPr>
          <a:lstStyle/>
          <a:p>
            <a:pPr algn="ctr"/>
            <a:r>
              <a:rPr lang="en-US" sz="2400" dirty="0">
                <a:latin typeface="Courier" pitchFamily="2" charset="0"/>
              </a:rPr>
              <a:t>Impact – HIGH</a:t>
            </a:r>
          </a:p>
        </p:txBody>
      </p:sp>
      <p:sp>
        <p:nvSpPr>
          <p:cNvPr id="26" name="TextBox 25">
            <a:extLst>
              <a:ext uri="{FF2B5EF4-FFF2-40B4-BE49-F238E27FC236}">
                <a16:creationId xmlns:a16="http://schemas.microsoft.com/office/drawing/2014/main" id="{9A0A52EA-CEAF-99B1-DC7D-BD390ADE6620}"/>
              </a:ext>
            </a:extLst>
          </p:cNvPr>
          <p:cNvSpPr txBox="1"/>
          <p:nvPr/>
        </p:nvSpPr>
        <p:spPr>
          <a:xfrm rot="16200000">
            <a:off x="-2266418" y="2947384"/>
            <a:ext cx="6004611" cy="461665"/>
          </a:xfrm>
          <a:prstGeom prst="rect">
            <a:avLst/>
          </a:prstGeom>
          <a:noFill/>
        </p:spPr>
        <p:txBody>
          <a:bodyPr wrap="square" rtlCol="0">
            <a:spAutoFit/>
          </a:bodyPr>
          <a:lstStyle/>
          <a:p>
            <a:pPr algn="ctr"/>
            <a:r>
              <a:rPr lang="en-US" sz="2400" dirty="0">
                <a:latin typeface="Courier" pitchFamily="2" charset="0"/>
              </a:rPr>
              <a:t>Impact – LOW</a:t>
            </a:r>
          </a:p>
        </p:txBody>
      </p:sp>
      <p:sp>
        <p:nvSpPr>
          <p:cNvPr id="28" name="TextBox 27">
            <a:extLst>
              <a:ext uri="{FF2B5EF4-FFF2-40B4-BE49-F238E27FC236}">
                <a16:creationId xmlns:a16="http://schemas.microsoft.com/office/drawing/2014/main" id="{A11A87E6-82D4-3AE2-95EC-FE74286A2255}"/>
              </a:ext>
            </a:extLst>
          </p:cNvPr>
          <p:cNvSpPr txBox="1"/>
          <p:nvPr/>
        </p:nvSpPr>
        <p:spPr>
          <a:xfrm>
            <a:off x="5836861" y="2540911"/>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4</a:t>
            </a:r>
          </a:p>
        </p:txBody>
      </p:sp>
      <p:sp>
        <p:nvSpPr>
          <p:cNvPr id="30" name="TextBox 29">
            <a:extLst>
              <a:ext uri="{FF2B5EF4-FFF2-40B4-BE49-F238E27FC236}">
                <a16:creationId xmlns:a16="http://schemas.microsoft.com/office/drawing/2014/main" id="{5A2057DE-8418-04AF-D44B-C1DED4696962}"/>
              </a:ext>
            </a:extLst>
          </p:cNvPr>
          <p:cNvSpPr txBox="1"/>
          <p:nvPr/>
        </p:nvSpPr>
        <p:spPr>
          <a:xfrm>
            <a:off x="5846129" y="3115238"/>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3</a:t>
            </a:r>
          </a:p>
        </p:txBody>
      </p:sp>
      <p:sp>
        <p:nvSpPr>
          <p:cNvPr id="31" name="TextBox 30">
            <a:extLst>
              <a:ext uri="{FF2B5EF4-FFF2-40B4-BE49-F238E27FC236}">
                <a16:creationId xmlns:a16="http://schemas.microsoft.com/office/drawing/2014/main" id="{4F8FBF40-1A12-E6B3-AE72-C319F055B59C}"/>
              </a:ext>
            </a:extLst>
          </p:cNvPr>
          <p:cNvSpPr txBox="1"/>
          <p:nvPr/>
        </p:nvSpPr>
        <p:spPr>
          <a:xfrm>
            <a:off x="6381487" y="2540912"/>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1</a:t>
            </a:r>
          </a:p>
        </p:txBody>
      </p:sp>
      <p:sp>
        <p:nvSpPr>
          <p:cNvPr id="32" name="TextBox 31">
            <a:extLst>
              <a:ext uri="{FF2B5EF4-FFF2-40B4-BE49-F238E27FC236}">
                <a16:creationId xmlns:a16="http://schemas.microsoft.com/office/drawing/2014/main" id="{D15727E3-A5AE-0499-1BB8-294219DDFECE}"/>
              </a:ext>
            </a:extLst>
          </p:cNvPr>
          <p:cNvSpPr txBox="1"/>
          <p:nvPr/>
        </p:nvSpPr>
        <p:spPr>
          <a:xfrm>
            <a:off x="6395759" y="3107392"/>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2</a:t>
            </a:r>
          </a:p>
        </p:txBody>
      </p:sp>
      <p:sp>
        <p:nvSpPr>
          <p:cNvPr id="33" name="TextBox 32">
            <a:extLst>
              <a:ext uri="{FF2B5EF4-FFF2-40B4-BE49-F238E27FC236}">
                <a16:creationId xmlns:a16="http://schemas.microsoft.com/office/drawing/2014/main" id="{D5772B55-0829-B58B-16AE-D4D8866CC6A4}"/>
              </a:ext>
            </a:extLst>
          </p:cNvPr>
          <p:cNvSpPr txBox="1"/>
          <p:nvPr/>
        </p:nvSpPr>
        <p:spPr>
          <a:xfrm>
            <a:off x="6456382" y="719280"/>
            <a:ext cx="4174884" cy="369332"/>
          </a:xfrm>
          <a:prstGeom prst="rect">
            <a:avLst/>
          </a:prstGeom>
          <a:noFill/>
        </p:spPr>
        <p:txBody>
          <a:bodyPr wrap="square" rtlCol="0">
            <a:spAutoFit/>
          </a:bodyPr>
          <a:lstStyle/>
          <a:p>
            <a:pPr algn="r">
              <a:spcAft>
                <a:spcPts val="600"/>
              </a:spcAft>
              <a:buSzPct val="130000"/>
            </a:pPr>
            <a:r>
              <a:rPr lang="en-US" dirty="0">
                <a:solidFill>
                  <a:schemeClr val="tx1">
                    <a:lumMod val="65000"/>
                    <a:lumOff val="35000"/>
                  </a:schemeClr>
                </a:solidFill>
                <a:latin typeface="Century Gothic" panose="020B0502020202020204" pitchFamily="34" charset="0"/>
              </a:rPr>
              <a:t>SCENARIO 1</a:t>
            </a:r>
          </a:p>
        </p:txBody>
      </p:sp>
      <p:sp>
        <p:nvSpPr>
          <p:cNvPr id="34" name="TextBox 33">
            <a:extLst>
              <a:ext uri="{FF2B5EF4-FFF2-40B4-BE49-F238E27FC236}">
                <a16:creationId xmlns:a16="http://schemas.microsoft.com/office/drawing/2014/main" id="{C271A2A4-DF8A-4B82-CD02-1681CB51A147}"/>
              </a:ext>
            </a:extLst>
          </p:cNvPr>
          <p:cNvSpPr txBox="1"/>
          <p:nvPr/>
        </p:nvSpPr>
        <p:spPr>
          <a:xfrm>
            <a:off x="7003997" y="1199042"/>
            <a:ext cx="3627274" cy="1631216"/>
          </a:xfrm>
          <a:prstGeom prst="rect">
            <a:avLst/>
          </a:prstGeom>
          <a:noFill/>
        </p:spPr>
        <p:txBody>
          <a:bodyPr wrap="square" rtlCol="0">
            <a:spAutoFit/>
          </a:bodyPr>
          <a:lstStyle/>
          <a:p>
            <a:pPr>
              <a:spcAft>
                <a:spcPts val="600"/>
              </a:spcAft>
              <a:buSzPct val="130000"/>
            </a:pPr>
            <a:r>
              <a:rPr lang="en-US" sz="2000" dirty="0">
                <a:latin typeface="Century Gothic" panose="020B0502020202020204" pitchFamily="34" charset="0"/>
              </a:rPr>
              <a:t>The development of ultra-fast charging technology significantly increases customer satisfaction and station turnover rate.</a:t>
            </a:r>
          </a:p>
        </p:txBody>
      </p:sp>
      <p:sp>
        <p:nvSpPr>
          <p:cNvPr id="35" name="TextBox 34">
            <a:extLst>
              <a:ext uri="{FF2B5EF4-FFF2-40B4-BE49-F238E27FC236}">
                <a16:creationId xmlns:a16="http://schemas.microsoft.com/office/drawing/2014/main" id="{EBD6055F-87F9-503C-4073-7036DEC0B48D}"/>
              </a:ext>
            </a:extLst>
          </p:cNvPr>
          <p:cNvSpPr txBox="1"/>
          <p:nvPr/>
        </p:nvSpPr>
        <p:spPr>
          <a:xfrm>
            <a:off x="6456381" y="5145528"/>
            <a:ext cx="4174884" cy="369332"/>
          </a:xfrm>
          <a:prstGeom prst="rect">
            <a:avLst/>
          </a:prstGeom>
          <a:noFill/>
        </p:spPr>
        <p:txBody>
          <a:bodyPr wrap="square" rtlCol="0">
            <a:spAutoFit/>
          </a:bodyPr>
          <a:lstStyle/>
          <a:p>
            <a:pPr algn="r">
              <a:spcAft>
                <a:spcPts val="600"/>
              </a:spcAft>
              <a:buSzPct val="130000"/>
            </a:pPr>
            <a:r>
              <a:rPr lang="en-US" dirty="0">
                <a:solidFill>
                  <a:schemeClr val="tx1">
                    <a:lumMod val="65000"/>
                    <a:lumOff val="35000"/>
                  </a:schemeClr>
                </a:solidFill>
                <a:latin typeface="Century Gothic" panose="020B0502020202020204" pitchFamily="34" charset="0"/>
              </a:rPr>
              <a:t>SCENARIO 2</a:t>
            </a:r>
          </a:p>
        </p:txBody>
      </p:sp>
      <p:sp>
        <p:nvSpPr>
          <p:cNvPr id="36" name="TextBox 35">
            <a:extLst>
              <a:ext uri="{FF2B5EF4-FFF2-40B4-BE49-F238E27FC236}">
                <a16:creationId xmlns:a16="http://schemas.microsoft.com/office/drawing/2014/main" id="{AF56CEA2-6682-6E0E-95FC-F50F318978BB}"/>
              </a:ext>
            </a:extLst>
          </p:cNvPr>
          <p:cNvSpPr txBox="1"/>
          <p:nvPr/>
        </p:nvSpPr>
        <p:spPr>
          <a:xfrm>
            <a:off x="7003996" y="3361950"/>
            <a:ext cx="3627274" cy="1631216"/>
          </a:xfrm>
          <a:prstGeom prst="rect">
            <a:avLst/>
          </a:prstGeom>
          <a:noFill/>
        </p:spPr>
        <p:txBody>
          <a:bodyPr wrap="square" rtlCol="0">
            <a:spAutoFit/>
          </a:bodyPr>
          <a:lstStyle/>
          <a:p>
            <a:pPr>
              <a:spcAft>
                <a:spcPts val="600"/>
              </a:spcAft>
              <a:buSzPct val="130000"/>
            </a:pPr>
            <a:r>
              <a:rPr lang="en-US" sz="2000" dirty="0">
                <a:latin typeface="Century Gothic" panose="020B0502020202020204" pitchFamily="34" charset="0"/>
              </a:rPr>
              <a:t>The introduction of wireless charging pads offers a new, convenient charging solution, potentially increasing market share.</a:t>
            </a:r>
          </a:p>
        </p:txBody>
      </p:sp>
      <p:sp>
        <p:nvSpPr>
          <p:cNvPr id="37" name="TextBox 36">
            <a:extLst>
              <a:ext uri="{FF2B5EF4-FFF2-40B4-BE49-F238E27FC236}">
                <a16:creationId xmlns:a16="http://schemas.microsoft.com/office/drawing/2014/main" id="{70E1C3CE-E761-9B97-F336-F557DB3CADA6}"/>
              </a:ext>
            </a:extLst>
          </p:cNvPr>
          <p:cNvSpPr txBox="1"/>
          <p:nvPr/>
        </p:nvSpPr>
        <p:spPr>
          <a:xfrm>
            <a:off x="1435055" y="719280"/>
            <a:ext cx="4174884" cy="369332"/>
          </a:xfrm>
          <a:prstGeom prst="rect">
            <a:avLst/>
          </a:prstGeom>
          <a:noFill/>
        </p:spPr>
        <p:txBody>
          <a:bodyPr wrap="square" rtlCol="0">
            <a:spAutoFit/>
          </a:bodyPr>
          <a:lstStyle/>
          <a:p>
            <a:pPr>
              <a:spcAft>
                <a:spcPts val="600"/>
              </a:spcAft>
              <a:buSzPct val="130000"/>
            </a:pPr>
            <a:r>
              <a:rPr lang="en-US" dirty="0">
                <a:solidFill>
                  <a:schemeClr val="tx1">
                    <a:lumMod val="65000"/>
                    <a:lumOff val="35000"/>
                  </a:schemeClr>
                </a:solidFill>
                <a:latin typeface="Century Gothic" panose="020B0502020202020204" pitchFamily="34" charset="0"/>
              </a:rPr>
              <a:t>SCENARIO 4</a:t>
            </a:r>
          </a:p>
        </p:txBody>
      </p:sp>
      <p:sp>
        <p:nvSpPr>
          <p:cNvPr id="38" name="TextBox 37">
            <a:extLst>
              <a:ext uri="{FF2B5EF4-FFF2-40B4-BE49-F238E27FC236}">
                <a16:creationId xmlns:a16="http://schemas.microsoft.com/office/drawing/2014/main" id="{ADEBC497-78F4-D233-4DC9-17EE62230453}"/>
              </a:ext>
            </a:extLst>
          </p:cNvPr>
          <p:cNvSpPr txBox="1"/>
          <p:nvPr/>
        </p:nvSpPr>
        <p:spPr>
          <a:xfrm>
            <a:off x="1982670" y="1199042"/>
            <a:ext cx="3627274" cy="1938992"/>
          </a:xfrm>
          <a:prstGeom prst="rect">
            <a:avLst/>
          </a:prstGeom>
          <a:noFill/>
        </p:spPr>
        <p:txBody>
          <a:bodyPr wrap="square" rtlCol="0">
            <a:spAutoFit/>
          </a:bodyPr>
          <a:lstStyle/>
          <a:p>
            <a:pPr>
              <a:spcAft>
                <a:spcPts val="600"/>
              </a:spcAft>
              <a:buSzPct val="130000"/>
            </a:pPr>
            <a:r>
              <a:rPr lang="en-US" sz="2000" dirty="0">
                <a:latin typeface="Century Gothic" panose="020B0502020202020204" pitchFamily="34" charset="0"/>
              </a:rPr>
              <a:t>The development of AI-driven energy management systems optimizes energy usage, lowers costs, and improves sustainability.</a:t>
            </a:r>
          </a:p>
        </p:txBody>
      </p:sp>
      <p:sp>
        <p:nvSpPr>
          <p:cNvPr id="39" name="TextBox 38">
            <a:extLst>
              <a:ext uri="{FF2B5EF4-FFF2-40B4-BE49-F238E27FC236}">
                <a16:creationId xmlns:a16="http://schemas.microsoft.com/office/drawing/2014/main" id="{6FD956B6-D559-E797-6DB9-2DCBCF0CE033}"/>
              </a:ext>
            </a:extLst>
          </p:cNvPr>
          <p:cNvSpPr txBox="1"/>
          <p:nvPr/>
        </p:nvSpPr>
        <p:spPr>
          <a:xfrm>
            <a:off x="1435054" y="5145528"/>
            <a:ext cx="4174884" cy="369332"/>
          </a:xfrm>
          <a:prstGeom prst="rect">
            <a:avLst/>
          </a:prstGeom>
          <a:noFill/>
        </p:spPr>
        <p:txBody>
          <a:bodyPr wrap="square" rtlCol="0">
            <a:spAutoFit/>
          </a:bodyPr>
          <a:lstStyle/>
          <a:p>
            <a:pPr>
              <a:spcAft>
                <a:spcPts val="600"/>
              </a:spcAft>
              <a:buSzPct val="130000"/>
            </a:pPr>
            <a:r>
              <a:rPr lang="en-US" dirty="0">
                <a:solidFill>
                  <a:schemeClr val="tx1">
                    <a:lumMod val="65000"/>
                    <a:lumOff val="35000"/>
                  </a:schemeClr>
                </a:solidFill>
                <a:latin typeface="Century Gothic" panose="020B0502020202020204" pitchFamily="34" charset="0"/>
              </a:rPr>
              <a:t>SCENARIO 3</a:t>
            </a:r>
          </a:p>
        </p:txBody>
      </p:sp>
      <p:sp>
        <p:nvSpPr>
          <p:cNvPr id="40" name="TextBox 39">
            <a:extLst>
              <a:ext uri="{FF2B5EF4-FFF2-40B4-BE49-F238E27FC236}">
                <a16:creationId xmlns:a16="http://schemas.microsoft.com/office/drawing/2014/main" id="{55BC163B-47B9-C5FD-B148-352EA64E9B87}"/>
              </a:ext>
            </a:extLst>
          </p:cNvPr>
          <p:cNvSpPr txBox="1"/>
          <p:nvPr/>
        </p:nvSpPr>
        <p:spPr>
          <a:xfrm>
            <a:off x="1982669" y="3361950"/>
            <a:ext cx="3627274" cy="1631216"/>
          </a:xfrm>
          <a:prstGeom prst="rect">
            <a:avLst/>
          </a:prstGeom>
          <a:noFill/>
        </p:spPr>
        <p:txBody>
          <a:bodyPr wrap="square" rtlCol="0">
            <a:spAutoFit/>
          </a:bodyPr>
          <a:lstStyle/>
          <a:p>
            <a:pPr>
              <a:spcAft>
                <a:spcPts val="600"/>
              </a:spcAft>
              <a:buSzPct val="130000"/>
            </a:pPr>
            <a:r>
              <a:rPr lang="en-US" sz="2000" dirty="0">
                <a:latin typeface="Century Gothic" panose="020B0502020202020204" pitchFamily="34" charset="0"/>
              </a:rPr>
              <a:t>The breakthrough in battery storage efficiency reduces operational costs and enhances station performance.</a:t>
            </a:r>
          </a:p>
        </p:txBody>
      </p:sp>
      <p:sp>
        <p:nvSpPr>
          <p:cNvPr id="43" name="TextBox 42">
            <a:extLst>
              <a:ext uri="{FF2B5EF4-FFF2-40B4-BE49-F238E27FC236}">
                <a16:creationId xmlns:a16="http://schemas.microsoft.com/office/drawing/2014/main" id="{E409BF8F-92F0-CED0-C18D-A20C3A7BC919}"/>
              </a:ext>
            </a:extLst>
          </p:cNvPr>
          <p:cNvSpPr txBox="1"/>
          <p:nvPr/>
        </p:nvSpPr>
        <p:spPr>
          <a:xfrm>
            <a:off x="101503" y="61417"/>
            <a:ext cx="2907912" cy="584775"/>
          </a:xfrm>
          <a:prstGeom prst="rect">
            <a:avLst/>
          </a:prstGeom>
          <a:noFill/>
        </p:spPr>
        <p:txBody>
          <a:bodyPr wrap="square" rtlCol="0">
            <a:spAutoFit/>
          </a:bodyPr>
          <a:lstStyle/>
          <a:p>
            <a:r>
              <a:rPr lang="en-US" sz="3200" spc="600" dirty="0">
                <a:solidFill>
                  <a:srgbClr val="576B84">
                    <a:alpha val="80699"/>
                  </a:srgbClr>
                </a:solidFill>
                <a:latin typeface="Courier" pitchFamily="2" charset="0"/>
              </a:rPr>
              <a:t>EXAMPLE</a:t>
            </a:r>
          </a:p>
        </p:txBody>
      </p:sp>
    </p:spTree>
    <p:extLst>
      <p:ext uri="{BB962C8B-B14F-4D97-AF65-F5344CB8AC3E}">
        <p14:creationId xmlns:p14="http://schemas.microsoft.com/office/powerpoint/2010/main" val="101640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69C4E12-1CBB-F2A5-29DF-1B74B626680A}"/>
              </a:ext>
            </a:extLst>
          </p:cNvPr>
          <p:cNvPicPr>
            <a:picLocks noChangeAspect="1"/>
          </p:cNvPicPr>
          <p:nvPr/>
        </p:nvPicPr>
        <p:blipFill>
          <a:blip r:embed="rId2"/>
          <a:stretch>
            <a:fillRect/>
          </a:stretch>
        </p:blipFill>
        <p:spPr>
          <a:xfrm>
            <a:off x="0" y="0"/>
            <a:ext cx="12189980" cy="6856864"/>
          </a:xfrm>
          <a:prstGeom prst="rect">
            <a:avLst/>
          </a:prstGeom>
        </p:spPr>
      </p:pic>
      <p:sp>
        <p:nvSpPr>
          <p:cNvPr id="16" name="Rectangle 15">
            <a:extLst>
              <a:ext uri="{FF2B5EF4-FFF2-40B4-BE49-F238E27FC236}">
                <a16:creationId xmlns:a16="http://schemas.microsoft.com/office/drawing/2014/main" id="{23D980A8-D4C0-2186-6AD1-26894FBA0CB5}"/>
              </a:ext>
            </a:extLst>
          </p:cNvPr>
          <p:cNvSpPr/>
          <p:nvPr/>
        </p:nvSpPr>
        <p:spPr>
          <a:xfrm>
            <a:off x="0" y="0"/>
            <a:ext cx="12192000" cy="6821993"/>
          </a:xfrm>
          <a:prstGeom prst="rect">
            <a:avLst/>
          </a:prstGeom>
          <a:gradFill>
            <a:gsLst>
              <a:gs pos="0">
                <a:schemeClr val="tx2">
                  <a:lumMod val="10000"/>
                  <a:lumOff val="90000"/>
                  <a:alpha val="47720"/>
                </a:schemeClr>
              </a:gs>
              <a:gs pos="100000">
                <a:schemeClr val="tx2">
                  <a:lumMod val="10000"/>
                  <a:lumOff val="90000"/>
                  <a:alpha val="1279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a:extLst>
              <a:ext uri="{FF2B5EF4-FFF2-40B4-BE49-F238E27FC236}">
                <a16:creationId xmlns:a16="http://schemas.microsoft.com/office/drawing/2014/main" id="{6FA1BA45-4B3B-5ED7-2815-9040F07A5C65}"/>
              </a:ext>
            </a:extLst>
          </p:cNvPr>
          <p:cNvSpPr/>
          <p:nvPr/>
        </p:nvSpPr>
        <p:spPr>
          <a:xfrm>
            <a:off x="249648" y="282533"/>
            <a:ext cx="6525225" cy="6132122"/>
          </a:xfrm>
          <a:prstGeom prst="rect">
            <a:avLst/>
          </a:prstGeom>
          <a:gradFill>
            <a:gsLst>
              <a:gs pos="0">
                <a:schemeClr val="bg1">
                  <a:alpha val="63546"/>
                </a:schemeClr>
              </a:gs>
              <a:gs pos="100000">
                <a:schemeClr val="tx2">
                  <a:lumMod val="10000"/>
                  <a:lumOff val="90000"/>
                  <a:alpha val="45000"/>
                </a:schemeClr>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8C172730-227A-D6DC-8DBF-D9D816EC2240}"/>
              </a:ext>
            </a:extLst>
          </p:cNvPr>
          <p:cNvSpPr txBox="1"/>
          <p:nvPr/>
        </p:nvSpPr>
        <p:spPr>
          <a:xfrm>
            <a:off x="388198" y="324098"/>
            <a:ext cx="5436778" cy="1938992"/>
          </a:xfrm>
          <a:prstGeom prst="rect">
            <a:avLst/>
          </a:prstGeom>
          <a:noFill/>
          <a:effectLst/>
        </p:spPr>
        <p:txBody>
          <a:bodyPr wrap="square" rtlCol="0">
            <a:spAutoFit/>
          </a:bodyPr>
          <a:lstStyle/>
          <a:p>
            <a:r>
              <a:rPr lang="en-US" sz="4000" dirty="0">
                <a:solidFill>
                  <a:srgbClr val="12335E"/>
                </a:solidFill>
                <a:latin typeface="Century Gothic" panose="020B0502020202020204" pitchFamily="34" charset="0"/>
              </a:rPr>
              <a:t>Scenario Analysis Axis Template Instructions</a:t>
            </a:r>
          </a:p>
        </p:txBody>
      </p:sp>
      <p:sp>
        <p:nvSpPr>
          <p:cNvPr id="9" name="TextBox 8">
            <a:extLst>
              <a:ext uri="{FF2B5EF4-FFF2-40B4-BE49-F238E27FC236}">
                <a16:creationId xmlns:a16="http://schemas.microsoft.com/office/drawing/2014/main" id="{808716B6-0017-A2A5-0CA5-5D33318A938E}"/>
              </a:ext>
            </a:extLst>
          </p:cNvPr>
          <p:cNvSpPr txBox="1"/>
          <p:nvPr/>
        </p:nvSpPr>
        <p:spPr>
          <a:xfrm>
            <a:off x="431693" y="2263090"/>
            <a:ext cx="6066093" cy="3582712"/>
          </a:xfrm>
          <a:prstGeom prst="rect">
            <a:avLst/>
          </a:prstGeom>
          <a:noFill/>
        </p:spPr>
        <p:txBody>
          <a:bodyPr wrap="square" rtlCol="0">
            <a:spAutoFit/>
          </a:bodyPr>
          <a:lstStyle/>
          <a:p>
            <a:pPr algn="l" rtl="0">
              <a:lnSpc>
                <a:spcPct val="150000"/>
              </a:lnSpc>
              <a:spcBef>
                <a:spcPts val="0"/>
              </a:spcBef>
              <a:spcAft>
                <a:spcPts val="0"/>
              </a:spcAft>
            </a:pPr>
            <a:r>
              <a:rPr lang="en-US" sz="2200" i="0" u="none" strike="noStrike" dirty="0">
                <a:solidFill>
                  <a:srgbClr val="000000"/>
                </a:solidFill>
                <a:effectLst/>
                <a:latin typeface="Century Gothic" panose="020B0502020202020204" pitchFamily="34" charset="0"/>
              </a:rPr>
              <a:t>For each factor, consider the most relevant and significant scenarios that could occur, and analyze their potential impacts on your business. This exercise helps in strategic planning, risk management, and decision-making, allowing you to prepare for various possible future developments. </a:t>
            </a:r>
          </a:p>
        </p:txBody>
      </p:sp>
      <p:pic>
        <p:nvPicPr>
          <p:cNvPr id="11" name="Picture 10" descr="A diagram of critical uncertainty&#10;&#10;Description automatically generated">
            <a:extLst>
              <a:ext uri="{FF2B5EF4-FFF2-40B4-BE49-F238E27FC236}">
                <a16:creationId xmlns:a16="http://schemas.microsoft.com/office/drawing/2014/main" id="{65B4E432-314C-709F-B9D9-10CEFC27DD75}"/>
              </a:ext>
            </a:extLst>
          </p:cNvPr>
          <p:cNvPicPr>
            <a:picLocks noChangeAspect="1"/>
          </p:cNvPicPr>
          <p:nvPr/>
        </p:nvPicPr>
        <p:blipFill>
          <a:blip r:embed="rId3"/>
          <a:stretch>
            <a:fillRect/>
          </a:stretch>
        </p:blipFill>
        <p:spPr>
          <a:xfrm>
            <a:off x="7081219" y="324098"/>
            <a:ext cx="3254274" cy="1817369"/>
          </a:xfrm>
          <a:prstGeom prst="rect">
            <a:avLst/>
          </a:prstGeom>
          <a:effectLst>
            <a:outerShdw blurRad="50800" dist="38100" dir="2700000" algn="tl" rotWithShape="0">
              <a:prstClr val="black">
                <a:alpha val="40000"/>
              </a:prstClr>
            </a:outerShdw>
          </a:effectLst>
        </p:spPr>
      </p:pic>
      <p:pic>
        <p:nvPicPr>
          <p:cNvPr id="12" name="Picture 11" descr="A diagram of critical uncertainty&#10;&#10;Description automatically generated">
            <a:extLst>
              <a:ext uri="{FF2B5EF4-FFF2-40B4-BE49-F238E27FC236}">
                <a16:creationId xmlns:a16="http://schemas.microsoft.com/office/drawing/2014/main" id="{E6ED43FD-1E0D-4A65-A4AF-00BF0B977AEB}"/>
              </a:ext>
            </a:extLst>
          </p:cNvPr>
          <p:cNvPicPr>
            <a:picLocks noChangeAspect="1"/>
          </p:cNvPicPr>
          <p:nvPr/>
        </p:nvPicPr>
        <p:blipFill>
          <a:blip r:embed="rId3"/>
          <a:stretch>
            <a:fillRect/>
          </a:stretch>
        </p:blipFill>
        <p:spPr>
          <a:xfrm>
            <a:off x="8506033" y="1788243"/>
            <a:ext cx="3254274" cy="1817369"/>
          </a:xfrm>
          <a:prstGeom prst="rect">
            <a:avLst/>
          </a:prstGeom>
          <a:effectLst>
            <a:outerShdw blurRad="50800" dist="38100" dir="2700000" algn="tl" rotWithShape="0">
              <a:prstClr val="black">
                <a:alpha val="40000"/>
              </a:prstClr>
            </a:outerShdw>
          </a:effectLst>
        </p:spPr>
      </p:pic>
      <p:pic>
        <p:nvPicPr>
          <p:cNvPr id="13" name="Picture 12" descr="A diagram of critical uncertainty&#10;&#10;Description automatically generated">
            <a:extLst>
              <a:ext uri="{FF2B5EF4-FFF2-40B4-BE49-F238E27FC236}">
                <a16:creationId xmlns:a16="http://schemas.microsoft.com/office/drawing/2014/main" id="{0468AA72-14AC-6B0C-3691-03284E7612E2}"/>
              </a:ext>
            </a:extLst>
          </p:cNvPr>
          <p:cNvPicPr>
            <a:picLocks noChangeAspect="1"/>
          </p:cNvPicPr>
          <p:nvPr/>
        </p:nvPicPr>
        <p:blipFill>
          <a:blip r:embed="rId3"/>
          <a:stretch>
            <a:fillRect/>
          </a:stretch>
        </p:blipFill>
        <p:spPr>
          <a:xfrm>
            <a:off x="7263264" y="3252388"/>
            <a:ext cx="3254274" cy="1817369"/>
          </a:xfrm>
          <a:prstGeom prst="rect">
            <a:avLst/>
          </a:prstGeom>
          <a:effectLst>
            <a:outerShdw blurRad="50800" dist="38100" dir="2700000" algn="tl" rotWithShape="0">
              <a:prstClr val="black">
                <a:alpha val="40000"/>
              </a:prstClr>
            </a:outerShdw>
          </a:effectLst>
        </p:spPr>
      </p:pic>
      <p:pic>
        <p:nvPicPr>
          <p:cNvPr id="14" name="Picture 13" descr="A diagram of critical uncertainty&#10;&#10;Description automatically generated">
            <a:extLst>
              <a:ext uri="{FF2B5EF4-FFF2-40B4-BE49-F238E27FC236}">
                <a16:creationId xmlns:a16="http://schemas.microsoft.com/office/drawing/2014/main" id="{B6CB9FD9-D2D4-82C5-1FB6-E2E321858D23}"/>
              </a:ext>
            </a:extLst>
          </p:cNvPr>
          <p:cNvPicPr>
            <a:picLocks noChangeAspect="1"/>
          </p:cNvPicPr>
          <p:nvPr/>
        </p:nvPicPr>
        <p:blipFill>
          <a:blip r:embed="rId3"/>
          <a:stretch>
            <a:fillRect/>
          </a:stretch>
        </p:blipFill>
        <p:spPr>
          <a:xfrm>
            <a:off x="8688078" y="4716533"/>
            <a:ext cx="3254274" cy="18173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272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18775B-7BEB-51E2-91AF-B237D63887BB}"/>
              </a:ext>
            </a:extLst>
          </p:cNvPr>
          <p:cNvPicPr>
            <a:picLocks noChangeAspect="1"/>
          </p:cNvPicPr>
          <p:nvPr/>
        </p:nvPicPr>
        <p:blipFill>
          <a:blip r:embed="rId2"/>
          <a:stretch>
            <a:fillRect/>
          </a:stretch>
        </p:blipFill>
        <p:spPr>
          <a:xfrm>
            <a:off x="0" y="0"/>
            <a:ext cx="12189980" cy="6856864"/>
          </a:xfrm>
          <a:prstGeom prst="rect">
            <a:avLst/>
          </a:prstGeom>
        </p:spPr>
      </p:pic>
      <p:sp>
        <p:nvSpPr>
          <p:cNvPr id="11" name="Rectangle 10">
            <a:extLst>
              <a:ext uri="{FF2B5EF4-FFF2-40B4-BE49-F238E27FC236}">
                <a16:creationId xmlns:a16="http://schemas.microsoft.com/office/drawing/2014/main" id="{F7DB1BEC-9806-964D-EAB5-65A6C3E4FB12}"/>
              </a:ext>
            </a:extLst>
          </p:cNvPr>
          <p:cNvSpPr/>
          <p:nvPr/>
        </p:nvSpPr>
        <p:spPr>
          <a:xfrm>
            <a:off x="0" y="0"/>
            <a:ext cx="12192000" cy="6858000"/>
          </a:xfrm>
          <a:prstGeom prst="rect">
            <a:avLst/>
          </a:prstGeom>
          <a:gradFill>
            <a:gsLst>
              <a:gs pos="0">
                <a:schemeClr val="tx2">
                  <a:lumMod val="10000"/>
                  <a:lumOff val="90000"/>
                  <a:alpha val="47720"/>
                </a:schemeClr>
              </a:gs>
              <a:gs pos="100000">
                <a:schemeClr val="tx2">
                  <a:lumMod val="10000"/>
                  <a:lumOff val="90000"/>
                  <a:alpha val="1279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89" name="Group 88">
            <a:extLst>
              <a:ext uri="{FF2B5EF4-FFF2-40B4-BE49-F238E27FC236}">
                <a16:creationId xmlns:a16="http://schemas.microsoft.com/office/drawing/2014/main" id="{A6E1D450-E9C7-72FA-AC95-84A0033F55CC}"/>
              </a:ext>
            </a:extLst>
          </p:cNvPr>
          <p:cNvGrpSpPr/>
          <p:nvPr/>
        </p:nvGrpSpPr>
        <p:grpSpPr>
          <a:xfrm>
            <a:off x="5573678" y="2474836"/>
            <a:ext cx="1253966" cy="1253966"/>
            <a:chOff x="4475005" y="2609532"/>
            <a:chExt cx="3381375" cy="3381374"/>
          </a:xfrm>
        </p:grpSpPr>
        <p:sp>
          <p:nvSpPr>
            <p:cNvPr id="85" name="Freeform 84">
              <a:extLst>
                <a:ext uri="{FF2B5EF4-FFF2-40B4-BE49-F238E27FC236}">
                  <a16:creationId xmlns:a16="http://schemas.microsoft.com/office/drawing/2014/main" id="{0462F4F1-7A40-5C51-C63D-1219BD02C648}"/>
                </a:ext>
              </a:extLst>
            </p:cNvPr>
            <p:cNvSpPr/>
            <p:nvPr/>
          </p:nvSpPr>
          <p:spPr>
            <a:xfrm>
              <a:off x="4475005" y="2609532"/>
              <a:ext cx="1690687" cy="1690687"/>
            </a:xfrm>
            <a:custGeom>
              <a:avLst/>
              <a:gdLst>
                <a:gd name="connsiteX0" fmla="*/ 1690688 w 1690687"/>
                <a:gd name="connsiteY0" fmla="*/ 0 h 1690687"/>
                <a:gd name="connsiteX1" fmla="*/ 0 w 1690687"/>
                <a:gd name="connsiteY1" fmla="*/ 1690687 h 1690687"/>
                <a:gd name="connsiteX2" fmla="*/ 1690688 w 1690687"/>
                <a:gd name="connsiteY2" fmla="*/ 1690687 h 1690687"/>
                <a:gd name="connsiteX3" fmla="*/ 1690688 w 1690687"/>
                <a:gd name="connsiteY3" fmla="*/ 0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1690688" y="0"/>
                  </a:moveTo>
                  <a:cubicBezTo>
                    <a:pt x="757238" y="0"/>
                    <a:pt x="0" y="757238"/>
                    <a:pt x="0" y="1690687"/>
                  </a:cubicBezTo>
                  <a:lnTo>
                    <a:pt x="1690688" y="1690687"/>
                  </a:lnTo>
                  <a:lnTo>
                    <a:pt x="1690688" y="0"/>
                  </a:lnTo>
                  <a:close/>
                </a:path>
              </a:pathLst>
            </a:custGeom>
            <a:solidFill>
              <a:srgbClr val="21828E"/>
            </a:solidFill>
            <a:ln w="0"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3A619A71-81E1-9957-68F4-B895CC3ECFDC}"/>
                </a:ext>
              </a:extLst>
            </p:cNvPr>
            <p:cNvSpPr/>
            <p:nvPr/>
          </p:nvSpPr>
          <p:spPr>
            <a:xfrm>
              <a:off x="6165693" y="2609532"/>
              <a:ext cx="1690687" cy="1690687"/>
            </a:xfrm>
            <a:custGeom>
              <a:avLst/>
              <a:gdLst>
                <a:gd name="connsiteX0" fmla="*/ 1690688 w 1690687"/>
                <a:gd name="connsiteY0" fmla="*/ 1690687 h 1690687"/>
                <a:gd name="connsiteX1" fmla="*/ 0 w 1690687"/>
                <a:gd name="connsiteY1" fmla="*/ 0 h 1690687"/>
                <a:gd name="connsiteX2" fmla="*/ 0 w 1690687"/>
                <a:gd name="connsiteY2" fmla="*/ 1690687 h 1690687"/>
                <a:gd name="connsiteX3" fmla="*/ 1690688 w 1690687"/>
                <a:gd name="connsiteY3" fmla="*/ 1690687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1690688" y="1690687"/>
                  </a:moveTo>
                  <a:cubicBezTo>
                    <a:pt x="1690688" y="757238"/>
                    <a:pt x="933450" y="0"/>
                    <a:pt x="0" y="0"/>
                  </a:cubicBezTo>
                  <a:lnTo>
                    <a:pt x="0" y="1690687"/>
                  </a:lnTo>
                  <a:lnTo>
                    <a:pt x="1690688" y="1690687"/>
                  </a:lnTo>
                  <a:close/>
                </a:path>
              </a:pathLst>
            </a:custGeom>
            <a:solidFill>
              <a:schemeClr val="accent2">
                <a:lumMod val="75000"/>
              </a:schemeClr>
            </a:solidFill>
            <a:ln w="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9FEDC7E-1A7E-0509-5839-D85C741A6528}"/>
                </a:ext>
              </a:extLst>
            </p:cNvPr>
            <p:cNvSpPr/>
            <p:nvPr/>
          </p:nvSpPr>
          <p:spPr>
            <a:xfrm>
              <a:off x="6165693" y="4300219"/>
              <a:ext cx="1690687" cy="1690687"/>
            </a:xfrm>
            <a:custGeom>
              <a:avLst/>
              <a:gdLst>
                <a:gd name="connsiteX0" fmla="*/ 0 w 1690687"/>
                <a:gd name="connsiteY0" fmla="*/ 1690688 h 1690687"/>
                <a:gd name="connsiteX1" fmla="*/ 1690688 w 1690687"/>
                <a:gd name="connsiteY1" fmla="*/ 0 h 1690687"/>
                <a:gd name="connsiteX2" fmla="*/ 0 w 1690687"/>
                <a:gd name="connsiteY2" fmla="*/ 0 h 1690687"/>
                <a:gd name="connsiteX3" fmla="*/ 0 w 1690687"/>
                <a:gd name="connsiteY3" fmla="*/ 1690688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0" y="1690688"/>
                  </a:moveTo>
                  <a:cubicBezTo>
                    <a:pt x="933450" y="1690688"/>
                    <a:pt x="1690688" y="933450"/>
                    <a:pt x="1690688" y="0"/>
                  </a:cubicBezTo>
                  <a:lnTo>
                    <a:pt x="0" y="0"/>
                  </a:lnTo>
                  <a:lnTo>
                    <a:pt x="0" y="1690688"/>
                  </a:lnTo>
                  <a:close/>
                </a:path>
              </a:pathLst>
            </a:custGeom>
            <a:solidFill>
              <a:schemeClr val="accent2"/>
            </a:solidFill>
            <a:ln w="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C4D7EC0-00EB-8478-B657-0F8F3B6CDC5C}"/>
                </a:ext>
              </a:extLst>
            </p:cNvPr>
            <p:cNvSpPr/>
            <p:nvPr/>
          </p:nvSpPr>
          <p:spPr>
            <a:xfrm>
              <a:off x="4475958" y="4300219"/>
              <a:ext cx="1690687" cy="1690687"/>
            </a:xfrm>
            <a:custGeom>
              <a:avLst/>
              <a:gdLst>
                <a:gd name="connsiteX0" fmla="*/ 0 w 1690687"/>
                <a:gd name="connsiteY0" fmla="*/ 0 h 1690687"/>
                <a:gd name="connsiteX1" fmla="*/ 1690688 w 1690687"/>
                <a:gd name="connsiteY1" fmla="*/ 1690688 h 1690687"/>
                <a:gd name="connsiteX2" fmla="*/ 1690688 w 1690687"/>
                <a:gd name="connsiteY2" fmla="*/ 0 h 1690687"/>
                <a:gd name="connsiteX3" fmla="*/ 0 w 1690687"/>
                <a:gd name="connsiteY3" fmla="*/ 0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0" y="0"/>
                  </a:moveTo>
                  <a:cubicBezTo>
                    <a:pt x="0" y="933450"/>
                    <a:pt x="757238" y="1690688"/>
                    <a:pt x="1690688" y="1690688"/>
                  </a:cubicBezTo>
                  <a:lnTo>
                    <a:pt x="1690688" y="0"/>
                  </a:lnTo>
                  <a:lnTo>
                    <a:pt x="0" y="0"/>
                  </a:lnTo>
                  <a:close/>
                </a:path>
              </a:pathLst>
            </a:custGeom>
            <a:solidFill>
              <a:srgbClr val="10C4D5"/>
            </a:solidFill>
            <a:ln w="0" cap="flat">
              <a:noFill/>
              <a:prstDash val="solid"/>
              <a:miter/>
            </a:ln>
          </p:spPr>
          <p:txBody>
            <a:bodyPr rtlCol="0" anchor="ctr"/>
            <a:lstStyle/>
            <a:p>
              <a:endParaRPr lang="en-US"/>
            </a:p>
          </p:txBody>
        </p:sp>
      </p:grpSp>
      <p:sp>
        <p:nvSpPr>
          <p:cNvPr id="68" name="TextBox 67">
            <a:extLst>
              <a:ext uri="{FF2B5EF4-FFF2-40B4-BE49-F238E27FC236}">
                <a16:creationId xmlns:a16="http://schemas.microsoft.com/office/drawing/2014/main" id="{0F709BBC-D79B-0489-203D-73486A3A2AE4}"/>
              </a:ext>
            </a:extLst>
          </p:cNvPr>
          <p:cNvSpPr txBox="1"/>
          <p:nvPr/>
        </p:nvSpPr>
        <p:spPr>
          <a:xfrm>
            <a:off x="5836861" y="2525660"/>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4</a:t>
            </a:r>
          </a:p>
        </p:txBody>
      </p:sp>
      <p:sp>
        <p:nvSpPr>
          <p:cNvPr id="69" name="TextBox 68">
            <a:extLst>
              <a:ext uri="{FF2B5EF4-FFF2-40B4-BE49-F238E27FC236}">
                <a16:creationId xmlns:a16="http://schemas.microsoft.com/office/drawing/2014/main" id="{9BC4D9E5-E0C3-FCEB-A134-FAEAB04478FA}"/>
              </a:ext>
            </a:extLst>
          </p:cNvPr>
          <p:cNvSpPr txBox="1"/>
          <p:nvPr/>
        </p:nvSpPr>
        <p:spPr>
          <a:xfrm>
            <a:off x="5846129" y="3099987"/>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3</a:t>
            </a:r>
          </a:p>
        </p:txBody>
      </p:sp>
      <p:sp>
        <p:nvSpPr>
          <p:cNvPr id="70" name="TextBox 69">
            <a:extLst>
              <a:ext uri="{FF2B5EF4-FFF2-40B4-BE49-F238E27FC236}">
                <a16:creationId xmlns:a16="http://schemas.microsoft.com/office/drawing/2014/main" id="{4FB52F5A-35E3-B8F7-5C75-BAAB731C2BC9}"/>
              </a:ext>
            </a:extLst>
          </p:cNvPr>
          <p:cNvSpPr txBox="1"/>
          <p:nvPr/>
        </p:nvSpPr>
        <p:spPr>
          <a:xfrm>
            <a:off x="6381487" y="2525661"/>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1</a:t>
            </a:r>
          </a:p>
        </p:txBody>
      </p:sp>
      <p:sp>
        <p:nvSpPr>
          <p:cNvPr id="71" name="TextBox 70">
            <a:extLst>
              <a:ext uri="{FF2B5EF4-FFF2-40B4-BE49-F238E27FC236}">
                <a16:creationId xmlns:a16="http://schemas.microsoft.com/office/drawing/2014/main" id="{8BB4705E-E6A9-D7DE-F82B-BA4738F94D93}"/>
              </a:ext>
            </a:extLst>
          </p:cNvPr>
          <p:cNvSpPr txBox="1"/>
          <p:nvPr/>
        </p:nvSpPr>
        <p:spPr>
          <a:xfrm>
            <a:off x="6395759" y="3092141"/>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2</a:t>
            </a:r>
          </a:p>
        </p:txBody>
      </p:sp>
      <p:grpSp>
        <p:nvGrpSpPr>
          <p:cNvPr id="2" name="Group 1">
            <a:extLst>
              <a:ext uri="{FF2B5EF4-FFF2-40B4-BE49-F238E27FC236}">
                <a16:creationId xmlns:a16="http://schemas.microsoft.com/office/drawing/2014/main" id="{7FC50002-304A-2BDE-B987-4567E80787EF}"/>
              </a:ext>
            </a:extLst>
          </p:cNvPr>
          <p:cNvGrpSpPr/>
          <p:nvPr/>
        </p:nvGrpSpPr>
        <p:grpSpPr>
          <a:xfrm>
            <a:off x="1200839" y="648190"/>
            <a:ext cx="9694843" cy="4937760"/>
            <a:chOff x="1200839" y="648190"/>
            <a:chExt cx="9694843" cy="4937760"/>
          </a:xfrm>
          <a:effectLst>
            <a:outerShdw blurRad="50800" dist="38100" dir="8100000" algn="tr" rotWithShape="0">
              <a:srgbClr val="576B84">
                <a:alpha val="40000"/>
              </a:srgbClr>
            </a:outerShdw>
          </a:effectLst>
        </p:grpSpPr>
        <p:cxnSp>
          <p:nvCxnSpPr>
            <p:cNvPr id="13" name="Straight Arrow Connector 12">
              <a:extLst>
                <a:ext uri="{FF2B5EF4-FFF2-40B4-BE49-F238E27FC236}">
                  <a16:creationId xmlns:a16="http://schemas.microsoft.com/office/drawing/2014/main" id="{A012E5AA-8BE2-B5A0-EAB6-FCA1AE8F5D24}"/>
                </a:ext>
              </a:extLst>
            </p:cNvPr>
            <p:cNvCxnSpPr>
              <a:cxnSpLocks/>
            </p:cNvCxnSpPr>
            <p:nvPr/>
          </p:nvCxnSpPr>
          <p:spPr>
            <a:xfrm>
              <a:off x="1200839" y="3117070"/>
              <a:ext cx="9694843" cy="0"/>
            </a:xfrm>
            <a:prstGeom prst="straightConnector1">
              <a:avLst/>
            </a:prstGeom>
            <a:ln w="88900">
              <a:gradFill>
                <a:gsLst>
                  <a:gs pos="0">
                    <a:srgbClr val="10C4D5"/>
                  </a:gs>
                  <a:gs pos="100000">
                    <a:schemeClr val="accent2"/>
                  </a:gs>
                </a:gsLst>
                <a:lin ang="0" scaled="0"/>
              </a:gradFill>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39D73D8-27E9-16C0-565B-CA74878331D0}"/>
                </a:ext>
              </a:extLst>
            </p:cNvPr>
            <p:cNvCxnSpPr>
              <a:cxnSpLocks/>
            </p:cNvCxnSpPr>
            <p:nvPr/>
          </p:nvCxnSpPr>
          <p:spPr>
            <a:xfrm>
              <a:off x="6200661" y="648190"/>
              <a:ext cx="0" cy="4937760"/>
            </a:xfrm>
            <a:prstGeom prst="straightConnector1">
              <a:avLst/>
            </a:prstGeom>
            <a:ln w="88900">
              <a:gradFill>
                <a:gsLst>
                  <a:gs pos="0">
                    <a:schemeClr val="accent2"/>
                  </a:gs>
                  <a:gs pos="100000">
                    <a:srgbClr val="10C4D5"/>
                  </a:gs>
                </a:gsLst>
                <a:lin ang="5400000" scaled="0"/>
              </a:gradFill>
              <a:headEnd type="arrow" w="med" len="sm"/>
              <a:tailEnd type="arrow" w="med" len="sm"/>
            </a:ln>
          </p:spPr>
          <p:style>
            <a:lnRef idx="2">
              <a:schemeClr val="accent1"/>
            </a:lnRef>
            <a:fillRef idx="0">
              <a:schemeClr val="accent1"/>
            </a:fillRef>
            <a:effectRef idx="1">
              <a:schemeClr val="accent1"/>
            </a:effectRef>
            <a:fontRef idx="minor">
              <a:schemeClr val="tx1"/>
            </a:fontRef>
          </p:style>
        </p:cxnSp>
      </p:grpSp>
      <p:sp>
        <p:nvSpPr>
          <p:cNvPr id="15" name="TextBox 14">
            <a:extLst>
              <a:ext uri="{FF2B5EF4-FFF2-40B4-BE49-F238E27FC236}">
                <a16:creationId xmlns:a16="http://schemas.microsoft.com/office/drawing/2014/main" id="{DD8FD705-C567-7B32-1A9C-380764B2FF75}"/>
              </a:ext>
            </a:extLst>
          </p:cNvPr>
          <p:cNvSpPr txBox="1"/>
          <p:nvPr/>
        </p:nvSpPr>
        <p:spPr>
          <a:xfrm>
            <a:off x="2210497" y="175911"/>
            <a:ext cx="7980328" cy="461665"/>
          </a:xfrm>
          <a:prstGeom prst="rect">
            <a:avLst/>
          </a:prstGeom>
          <a:noFill/>
        </p:spPr>
        <p:txBody>
          <a:bodyPr wrap="square" rtlCol="0">
            <a:spAutoFit/>
          </a:bodyPr>
          <a:lstStyle/>
          <a:p>
            <a:pPr algn="ctr"/>
            <a:r>
              <a:rPr lang="en-US" sz="2400" dirty="0">
                <a:latin typeface="Courier" pitchFamily="2" charset="0"/>
              </a:rPr>
              <a:t>Critical Uncertainty 1 – HIGH</a:t>
            </a:r>
          </a:p>
        </p:txBody>
      </p:sp>
      <p:sp>
        <p:nvSpPr>
          <p:cNvPr id="17" name="TextBox 16">
            <a:extLst>
              <a:ext uri="{FF2B5EF4-FFF2-40B4-BE49-F238E27FC236}">
                <a16:creationId xmlns:a16="http://schemas.microsoft.com/office/drawing/2014/main" id="{6301C0DC-8421-6D12-F1D9-793973EDF057}"/>
              </a:ext>
            </a:extLst>
          </p:cNvPr>
          <p:cNvSpPr txBox="1"/>
          <p:nvPr/>
        </p:nvSpPr>
        <p:spPr>
          <a:xfrm>
            <a:off x="2210497" y="5637152"/>
            <a:ext cx="7980328" cy="461665"/>
          </a:xfrm>
          <a:prstGeom prst="rect">
            <a:avLst/>
          </a:prstGeom>
          <a:noFill/>
        </p:spPr>
        <p:txBody>
          <a:bodyPr wrap="square" rtlCol="0">
            <a:spAutoFit/>
          </a:bodyPr>
          <a:lstStyle/>
          <a:p>
            <a:pPr algn="ctr"/>
            <a:r>
              <a:rPr lang="en-US" sz="2400" dirty="0">
                <a:latin typeface="Courier" pitchFamily="2" charset="0"/>
              </a:rPr>
              <a:t>Critical Uncertainty 1 – LOW</a:t>
            </a:r>
          </a:p>
        </p:txBody>
      </p:sp>
      <p:sp>
        <p:nvSpPr>
          <p:cNvPr id="27" name="TextBox 26">
            <a:extLst>
              <a:ext uri="{FF2B5EF4-FFF2-40B4-BE49-F238E27FC236}">
                <a16:creationId xmlns:a16="http://schemas.microsoft.com/office/drawing/2014/main" id="{36B991FD-B07F-A093-9042-7DE36A3448BE}"/>
              </a:ext>
            </a:extLst>
          </p:cNvPr>
          <p:cNvSpPr txBox="1"/>
          <p:nvPr/>
        </p:nvSpPr>
        <p:spPr>
          <a:xfrm rot="5400000">
            <a:off x="8663129" y="2947386"/>
            <a:ext cx="6004611" cy="461665"/>
          </a:xfrm>
          <a:prstGeom prst="rect">
            <a:avLst/>
          </a:prstGeom>
          <a:noFill/>
        </p:spPr>
        <p:txBody>
          <a:bodyPr wrap="square" rtlCol="0">
            <a:spAutoFit/>
          </a:bodyPr>
          <a:lstStyle/>
          <a:p>
            <a:pPr algn="ctr"/>
            <a:r>
              <a:rPr lang="en-US" sz="2400" dirty="0">
                <a:latin typeface="Courier" pitchFamily="2" charset="0"/>
              </a:rPr>
              <a:t>Critical Uncertainty 2 – HIGH</a:t>
            </a:r>
          </a:p>
        </p:txBody>
      </p:sp>
      <p:sp>
        <p:nvSpPr>
          <p:cNvPr id="29" name="TextBox 28">
            <a:extLst>
              <a:ext uri="{FF2B5EF4-FFF2-40B4-BE49-F238E27FC236}">
                <a16:creationId xmlns:a16="http://schemas.microsoft.com/office/drawing/2014/main" id="{086E5191-8CA2-B4B5-5290-AA071961DB5F}"/>
              </a:ext>
            </a:extLst>
          </p:cNvPr>
          <p:cNvSpPr txBox="1"/>
          <p:nvPr/>
        </p:nvSpPr>
        <p:spPr>
          <a:xfrm rot="16200000">
            <a:off x="-2312138" y="2932133"/>
            <a:ext cx="6004611" cy="461665"/>
          </a:xfrm>
          <a:prstGeom prst="rect">
            <a:avLst/>
          </a:prstGeom>
          <a:noFill/>
        </p:spPr>
        <p:txBody>
          <a:bodyPr wrap="square" rtlCol="0">
            <a:spAutoFit/>
          </a:bodyPr>
          <a:lstStyle/>
          <a:p>
            <a:pPr algn="ctr"/>
            <a:r>
              <a:rPr lang="en-US" sz="2400" dirty="0">
                <a:latin typeface="Courier" pitchFamily="2" charset="0"/>
              </a:rPr>
              <a:t>Critical Uncertainty 2 – LOW</a:t>
            </a:r>
          </a:p>
        </p:txBody>
      </p:sp>
      <p:sp>
        <p:nvSpPr>
          <p:cNvPr id="90" name="TextBox 89">
            <a:extLst>
              <a:ext uri="{FF2B5EF4-FFF2-40B4-BE49-F238E27FC236}">
                <a16:creationId xmlns:a16="http://schemas.microsoft.com/office/drawing/2014/main" id="{98D706D8-39BB-5A9E-2B52-1DA568AF2D8F}"/>
              </a:ext>
            </a:extLst>
          </p:cNvPr>
          <p:cNvSpPr txBox="1"/>
          <p:nvPr/>
        </p:nvSpPr>
        <p:spPr>
          <a:xfrm>
            <a:off x="6456382" y="704029"/>
            <a:ext cx="4174884" cy="369332"/>
          </a:xfrm>
          <a:prstGeom prst="rect">
            <a:avLst/>
          </a:prstGeom>
          <a:noFill/>
        </p:spPr>
        <p:txBody>
          <a:bodyPr wrap="square" rtlCol="0">
            <a:spAutoFit/>
          </a:bodyPr>
          <a:lstStyle/>
          <a:p>
            <a:pPr algn="r">
              <a:spcAft>
                <a:spcPts val="600"/>
              </a:spcAft>
              <a:buSzPct val="130000"/>
            </a:pPr>
            <a:r>
              <a:rPr lang="en-US" sz="1600" dirty="0">
                <a:solidFill>
                  <a:schemeClr val="tx1">
                    <a:lumMod val="65000"/>
                    <a:lumOff val="35000"/>
                  </a:schemeClr>
                </a:solidFill>
                <a:latin typeface="Century Gothic" panose="020B0502020202020204" pitchFamily="34" charset="0"/>
              </a:rPr>
              <a:t>SCENARIO</a:t>
            </a:r>
            <a:r>
              <a:rPr lang="en-US" dirty="0">
                <a:solidFill>
                  <a:schemeClr val="tx1">
                    <a:lumMod val="65000"/>
                    <a:lumOff val="35000"/>
                  </a:schemeClr>
                </a:solidFill>
                <a:latin typeface="Century Gothic" panose="020B0502020202020204" pitchFamily="34" charset="0"/>
              </a:rPr>
              <a:t> 1</a:t>
            </a:r>
          </a:p>
        </p:txBody>
      </p:sp>
      <p:sp>
        <p:nvSpPr>
          <p:cNvPr id="91" name="TextBox 90">
            <a:extLst>
              <a:ext uri="{FF2B5EF4-FFF2-40B4-BE49-F238E27FC236}">
                <a16:creationId xmlns:a16="http://schemas.microsoft.com/office/drawing/2014/main" id="{D0FADE63-5A05-F5AE-8D9E-810A9C18E9C8}"/>
              </a:ext>
            </a:extLst>
          </p:cNvPr>
          <p:cNvSpPr txBox="1"/>
          <p:nvPr/>
        </p:nvSpPr>
        <p:spPr>
          <a:xfrm>
            <a:off x="7003997" y="1183791"/>
            <a:ext cx="3627274" cy="1477328"/>
          </a:xfrm>
          <a:prstGeom prst="rect">
            <a:avLst/>
          </a:prstGeom>
          <a:noFill/>
        </p:spPr>
        <p:txBody>
          <a:bodyPr wrap="square" rtlCol="0">
            <a:spAutoFit/>
          </a:bodyPr>
          <a:lstStyle/>
          <a:p>
            <a:pPr>
              <a:spcAft>
                <a:spcPts val="600"/>
              </a:spcAft>
              <a:buSzPct val="130000"/>
            </a:pPr>
            <a:r>
              <a:rPr lang="en-US" dirty="0">
                <a:latin typeface="Century Gothic" panose="020B0502020202020204" pitchFamily="34" charset="0"/>
              </a:rPr>
              <a:t>Describe a potential development or change in this factor.  Explain how this scenario could impact your business operations or strategy.</a:t>
            </a:r>
          </a:p>
        </p:txBody>
      </p:sp>
      <p:sp>
        <p:nvSpPr>
          <p:cNvPr id="96" name="TextBox 95">
            <a:extLst>
              <a:ext uri="{FF2B5EF4-FFF2-40B4-BE49-F238E27FC236}">
                <a16:creationId xmlns:a16="http://schemas.microsoft.com/office/drawing/2014/main" id="{61E86343-ECE9-4136-9283-C66719B833BE}"/>
              </a:ext>
            </a:extLst>
          </p:cNvPr>
          <p:cNvSpPr txBox="1"/>
          <p:nvPr/>
        </p:nvSpPr>
        <p:spPr>
          <a:xfrm>
            <a:off x="6456381" y="5130277"/>
            <a:ext cx="4174884" cy="369332"/>
          </a:xfrm>
          <a:prstGeom prst="rect">
            <a:avLst/>
          </a:prstGeom>
          <a:noFill/>
        </p:spPr>
        <p:txBody>
          <a:bodyPr wrap="square" rtlCol="0">
            <a:spAutoFit/>
          </a:bodyPr>
          <a:lstStyle/>
          <a:p>
            <a:pPr algn="r">
              <a:spcAft>
                <a:spcPts val="600"/>
              </a:spcAft>
              <a:buSzPct val="130000"/>
            </a:pPr>
            <a:r>
              <a:rPr lang="en-US" sz="1600" dirty="0">
                <a:solidFill>
                  <a:schemeClr val="tx1">
                    <a:lumMod val="65000"/>
                    <a:lumOff val="35000"/>
                  </a:schemeClr>
                </a:solidFill>
                <a:latin typeface="Century Gothic" panose="020B0502020202020204" pitchFamily="34" charset="0"/>
              </a:rPr>
              <a:t>SCENARIO</a:t>
            </a:r>
            <a:r>
              <a:rPr lang="en-US" dirty="0">
                <a:solidFill>
                  <a:schemeClr val="tx1">
                    <a:lumMod val="65000"/>
                    <a:lumOff val="35000"/>
                  </a:schemeClr>
                </a:solidFill>
                <a:latin typeface="Century Gothic" panose="020B0502020202020204" pitchFamily="34" charset="0"/>
              </a:rPr>
              <a:t> 2</a:t>
            </a:r>
          </a:p>
        </p:txBody>
      </p:sp>
      <p:sp>
        <p:nvSpPr>
          <p:cNvPr id="97" name="TextBox 96">
            <a:extLst>
              <a:ext uri="{FF2B5EF4-FFF2-40B4-BE49-F238E27FC236}">
                <a16:creationId xmlns:a16="http://schemas.microsoft.com/office/drawing/2014/main" id="{A87ECD7F-7E72-337F-3667-7A3CBDDEF80B}"/>
              </a:ext>
            </a:extLst>
          </p:cNvPr>
          <p:cNvSpPr txBox="1"/>
          <p:nvPr/>
        </p:nvSpPr>
        <p:spPr>
          <a:xfrm>
            <a:off x="7003996" y="3346699"/>
            <a:ext cx="3627274" cy="1200329"/>
          </a:xfrm>
          <a:prstGeom prst="rect">
            <a:avLst/>
          </a:prstGeom>
          <a:noFill/>
        </p:spPr>
        <p:txBody>
          <a:bodyPr wrap="square" rtlCol="0">
            <a:spAutoFit/>
          </a:bodyPr>
          <a:lstStyle/>
          <a:p>
            <a:pPr>
              <a:spcAft>
                <a:spcPts val="600"/>
              </a:spcAft>
              <a:buSzPct val="130000"/>
            </a:pPr>
            <a:r>
              <a:rPr lang="en-US" dirty="0">
                <a:latin typeface="Century Gothic" panose="020B0502020202020204" pitchFamily="34" charset="0"/>
              </a:rPr>
              <a:t>Describe another potential development or change. Explain the impact of this scenario.</a:t>
            </a:r>
          </a:p>
        </p:txBody>
      </p:sp>
      <p:sp>
        <p:nvSpPr>
          <p:cNvPr id="98" name="TextBox 97">
            <a:extLst>
              <a:ext uri="{FF2B5EF4-FFF2-40B4-BE49-F238E27FC236}">
                <a16:creationId xmlns:a16="http://schemas.microsoft.com/office/drawing/2014/main" id="{C9DE79D4-7C6F-EB9F-7972-A56B127533B0}"/>
              </a:ext>
            </a:extLst>
          </p:cNvPr>
          <p:cNvSpPr txBox="1"/>
          <p:nvPr/>
        </p:nvSpPr>
        <p:spPr>
          <a:xfrm>
            <a:off x="1435055" y="704029"/>
            <a:ext cx="4174884" cy="369332"/>
          </a:xfrm>
          <a:prstGeom prst="rect">
            <a:avLst/>
          </a:prstGeom>
          <a:noFill/>
        </p:spPr>
        <p:txBody>
          <a:bodyPr wrap="square" rtlCol="0">
            <a:spAutoFit/>
          </a:bodyPr>
          <a:lstStyle/>
          <a:p>
            <a:pPr>
              <a:spcAft>
                <a:spcPts val="600"/>
              </a:spcAft>
              <a:buSzPct val="130000"/>
            </a:pPr>
            <a:r>
              <a:rPr lang="en-US" sz="1600" dirty="0">
                <a:solidFill>
                  <a:schemeClr val="tx1">
                    <a:lumMod val="65000"/>
                    <a:lumOff val="35000"/>
                  </a:schemeClr>
                </a:solidFill>
                <a:latin typeface="Century Gothic" panose="020B0502020202020204" pitchFamily="34" charset="0"/>
              </a:rPr>
              <a:t>SCENARIO</a:t>
            </a:r>
            <a:r>
              <a:rPr lang="en-US" dirty="0">
                <a:solidFill>
                  <a:schemeClr val="tx1">
                    <a:lumMod val="65000"/>
                    <a:lumOff val="35000"/>
                  </a:schemeClr>
                </a:solidFill>
                <a:latin typeface="Century Gothic" panose="020B0502020202020204" pitchFamily="34" charset="0"/>
              </a:rPr>
              <a:t> 4</a:t>
            </a:r>
          </a:p>
        </p:txBody>
      </p:sp>
      <p:sp>
        <p:nvSpPr>
          <p:cNvPr id="99" name="TextBox 98">
            <a:extLst>
              <a:ext uri="{FF2B5EF4-FFF2-40B4-BE49-F238E27FC236}">
                <a16:creationId xmlns:a16="http://schemas.microsoft.com/office/drawing/2014/main" id="{352BB390-17C3-460E-16AD-1D77133CF07A}"/>
              </a:ext>
            </a:extLst>
          </p:cNvPr>
          <p:cNvSpPr txBox="1"/>
          <p:nvPr/>
        </p:nvSpPr>
        <p:spPr>
          <a:xfrm>
            <a:off x="1982670" y="1183791"/>
            <a:ext cx="3627274" cy="923330"/>
          </a:xfrm>
          <a:prstGeom prst="rect">
            <a:avLst/>
          </a:prstGeom>
          <a:noFill/>
        </p:spPr>
        <p:txBody>
          <a:bodyPr wrap="square" rtlCol="0">
            <a:spAutoFit/>
          </a:bodyPr>
          <a:lstStyle/>
          <a:p>
            <a:pPr>
              <a:spcAft>
                <a:spcPts val="600"/>
              </a:spcAft>
              <a:buSzPct val="130000"/>
            </a:pPr>
            <a:r>
              <a:rPr lang="en-US" dirty="0">
                <a:latin typeface="Century Gothic" panose="020B0502020202020204" pitchFamily="34" charset="0"/>
              </a:rPr>
              <a:t>Describe a fourth potential scenario.  Explain its potential impact.</a:t>
            </a:r>
          </a:p>
        </p:txBody>
      </p:sp>
      <p:sp>
        <p:nvSpPr>
          <p:cNvPr id="100" name="TextBox 99">
            <a:extLst>
              <a:ext uri="{FF2B5EF4-FFF2-40B4-BE49-F238E27FC236}">
                <a16:creationId xmlns:a16="http://schemas.microsoft.com/office/drawing/2014/main" id="{16F37078-5A46-F9B3-FD9C-0790A34F53D3}"/>
              </a:ext>
            </a:extLst>
          </p:cNvPr>
          <p:cNvSpPr txBox="1"/>
          <p:nvPr/>
        </p:nvSpPr>
        <p:spPr>
          <a:xfrm>
            <a:off x="1435054" y="5130277"/>
            <a:ext cx="4174884" cy="369332"/>
          </a:xfrm>
          <a:prstGeom prst="rect">
            <a:avLst/>
          </a:prstGeom>
          <a:noFill/>
        </p:spPr>
        <p:txBody>
          <a:bodyPr wrap="square" rtlCol="0">
            <a:spAutoFit/>
          </a:bodyPr>
          <a:lstStyle/>
          <a:p>
            <a:pPr>
              <a:spcAft>
                <a:spcPts val="600"/>
              </a:spcAft>
              <a:buSzPct val="130000"/>
            </a:pPr>
            <a:r>
              <a:rPr lang="en-US" sz="1600" dirty="0">
                <a:solidFill>
                  <a:schemeClr val="tx1">
                    <a:lumMod val="65000"/>
                    <a:lumOff val="35000"/>
                  </a:schemeClr>
                </a:solidFill>
                <a:latin typeface="Century Gothic" panose="020B0502020202020204" pitchFamily="34" charset="0"/>
              </a:rPr>
              <a:t>SCENARIO</a:t>
            </a:r>
            <a:r>
              <a:rPr lang="en-US" dirty="0">
                <a:solidFill>
                  <a:schemeClr val="tx1">
                    <a:lumMod val="65000"/>
                    <a:lumOff val="35000"/>
                  </a:schemeClr>
                </a:solidFill>
                <a:latin typeface="Century Gothic" panose="020B0502020202020204" pitchFamily="34" charset="0"/>
              </a:rPr>
              <a:t> 3</a:t>
            </a:r>
          </a:p>
        </p:txBody>
      </p:sp>
      <p:sp>
        <p:nvSpPr>
          <p:cNvPr id="101" name="TextBox 100">
            <a:extLst>
              <a:ext uri="{FF2B5EF4-FFF2-40B4-BE49-F238E27FC236}">
                <a16:creationId xmlns:a16="http://schemas.microsoft.com/office/drawing/2014/main" id="{C0AC09A5-41B8-43C2-E4C9-76083F7C1E90}"/>
              </a:ext>
            </a:extLst>
          </p:cNvPr>
          <p:cNvSpPr txBox="1"/>
          <p:nvPr/>
        </p:nvSpPr>
        <p:spPr>
          <a:xfrm>
            <a:off x="1982669" y="3346699"/>
            <a:ext cx="3627274" cy="1200329"/>
          </a:xfrm>
          <a:prstGeom prst="rect">
            <a:avLst/>
          </a:prstGeom>
          <a:noFill/>
        </p:spPr>
        <p:txBody>
          <a:bodyPr wrap="square" rtlCol="0">
            <a:spAutoFit/>
          </a:bodyPr>
          <a:lstStyle/>
          <a:p>
            <a:pPr>
              <a:spcAft>
                <a:spcPts val="600"/>
              </a:spcAft>
              <a:buSzPct val="130000"/>
            </a:pPr>
            <a:r>
              <a:rPr lang="en-US" dirty="0">
                <a:latin typeface="Century Gothic" panose="020B0502020202020204" pitchFamily="34" charset="0"/>
              </a:rPr>
              <a:t>Describe a third potential development or change.  Detail the impact on your business.</a:t>
            </a:r>
          </a:p>
        </p:txBody>
      </p:sp>
      <p:sp>
        <p:nvSpPr>
          <p:cNvPr id="16" name="Rectangle 15">
            <a:extLst>
              <a:ext uri="{FF2B5EF4-FFF2-40B4-BE49-F238E27FC236}">
                <a16:creationId xmlns:a16="http://schemas.microsoft.com/office/drawing/2014/main" id="{79E3CFF5-801E-E58E-6561-305C943B57D1}"/>
              </a:ext>
            </a:extLst>
          </p:cNvPr>
          <p:cNvSpPr/>
          <p:nvPr/>
        </p:nvSpPr>
        <p:spPr>
          <a:xfrm>
            <a:off x="-2020" y="6174295"/>
            <a:ext cx="12194020" cy="662745"/>
          </a:xfrm>
          <a:prstGeom prst="rect">
            <a:avLst/>
          </a:prstGeom>
          <a:gradFill>
            <a:gsLst>
              <a:gs pos="100000">
                <a:srgbClr val="576B84">
                  <a:alpha val="87295"/>
                </a:srgbClr>
              </a:gs>
              <a:gs pos="27000">
                <a:srgbClr val="40495E">
                  <a:alpha val="92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0EEEFD-F302-7603-1C72-13A5E0986E25}"/>
              </a:ext>
            </a:extLst>
          </p:cNvPr>
          <p:cNvSpPr/>
          <p:nvPr/>
        </p:nvSpPr>
        <p:spPr>
          <a:xfrm>
            <a:off x="-2020" y="6814584"/>
            <a:ext cx="12192000" cy="45720"/>
          </a:xfrm>
          <a:prstGeom prst="rect">
            <a:avLst/>
          </a:prstGeom>
          <a:gradFill flip="none" rotWithShape="1">
            <a:gsLst>
              <a:gs pos="0">
                <a:srgbClr val="576B84"/>
              </a:gs>
              <a:gs pos="100000">
                <a:schemeClr val="accent2"/>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38A5DB3-C3FE-04C7-B865-9CA0E0063FD6}"/>
              </a:ext>
            </a:extLst>
          </p:cNvPr>
          <p:cNvSpPr txBox="1"/>
          <p:nvPr/>
        </p:nvSpPr>
        <p:spPr>
          <a:xfrm>
            <a:off x="1602889" y="6171378"/>
            <a:ext cx="10372447" cy="707886"/>
          </a:xfrm>
          <a:prstGeom prst="rect">
            <a:avLst/>
          </a:prstGeom>
          <a:noFill/>
        </p:spPr>
        <p:txBody>
          <a:bodyPr wrap="square" rtlCol="0">
            <a:spAutoFit/>
          </a:bodyPr>
          <a:lstStyle/>
          <a:p>
            <a:pPr>
              <a:spcAft>
                <a:spcPts val="600"/>
              </a:spcAft>
              <a:buSzPct val="130000"/>
            </a:pPr>
            <a:r>
              <a:rPr lang="en-US" sz="4000" dirty="0">
                <a:solidFill>
                  <a:schemeClr val="bg1"/>
                </a:solidFill>
                <a:latin typeface="Century Gothic" panose="020B0502020202020204" pitchFamily="34" charset="0"/>
              </a:rPr>
              <a:t>Consideration Analyzed</a:t>
            </a:r>
          </a:p>
        </p:txBody>
      </p:sp>
      <p:grpSp>
        <p:nvGrpSpPr>
          <p:cNvPr id="20" name="Group 19">
            <a:extLst>
              <a:ext uri="{FF2B5EF4-FFF2-40B4-BE49-F238E27FC236}">
                <a16:creationId xmlns:a16="http://schemas.microsoft.com/office/drawing/2014/main" id="{BCE2598C-A283-4DCE-FB6E-B1ADBD3F0350}"/>
              </a:ext>
            </a:extLst>
          </p:cNvPr>
          <p:cNvGrpSpPr/>
          <p:nvPr/>
        </p:nvGrpSpPr>
        <p:grpSpPr>
          <a:xfrm>
            <a:off x="81703" y="6142512"/>
            <a:ext cx="1519166" cy="747215"/>
            <a:chOff x="81703" y="-33274"/>
            <a:chExt cx="1519166" cy="747215"/>
          </a:xfrm>
        </p:grpSpPr>
        <p:sp>
          <p:nvSpPr>
            <p:cNvPr id="21" name="TextBox 20">
              <a:extLst>
                <a:ext uri="{FF2B5EF4-FFF2-40B4-BE49-F238E27FC236}">
                  <a16:creationId xmlns:a16="http://schemas.microsoft.com/office/drawing/2014/main" id="{AB4C19F8-BA28-7AC1-63B0-914CE1F43870}"/>
                </a:ext>
              </a:extLst>
            </p:cNvPr>
            <p:cNvSpPr txBox="1"/>
            <p:nvPr/>
          </p:nvSpPr>
          <p:spPr>
            <a:xfrm>
              <a:off x="88135" y="-33274"/>
              <a:ext cx="827993" cy="477054"/>
            </a:xfrm>
            <a:prstGeom prst="rect">
              <a:avLst/>
            </a:prstGeom>
            <a:noFill/>
          </p:spPr>
          <p:txBody>
            <a:bodyPr wrap="square" rtlCol="0">
              <a:spAutoFit/>
            </a:bodyPr>
            <a:lstStyle/>
            <a:p>
              <a:r>
                <a:rPr lang="en-US" sz="2500" dirty="0">
                  <a:solidFill>
                    <a:schemeClr val="bg1">
                      <a:alpha val="80699"/>
                    </a:schemeClr>
                  </a:solidFill>
                  <a:latin typeface="Courier" pitchFamily="2" charset="0"/>
                </a:rPr>
                <a:t>KEY</a:t>
              </a:r>
            </a:p>
          </p:txBody>
        </p:sp>
        <p:sp>
          <p:nvSpPr>
            <p:cNvPr id="22" name="TextBox 21">
              <a:extLst>
                <a:ext uri="{FF2B5EF4-FFF2-40B4-BE49-F238E27FC236}">
                  <a16:creationId xmlns:a16="http://schemas.microsoft.com/office/drawing/2014/main" id="{016F1BC2-9EB7-EC53-8EC2-FE9ECD8A1146}"/>
                </a:ext>
              </a:extLst>
            </p:cNvPr>
            <p:cNvSpPr txBox="1"/>
            <p:nvPr/>
          </p:nvSpPr>
          <p:spPr>
            <a:xfrm>
              <a:off x="81703" y="236887"/>
              <a:ext cx="1519166" cy="477054"/>
            </a:xfrm>
            <a:prstGeom prst="rect">
              <a:avLst/>
            </a:prstGeom>
            <a:noFill/>
          </p:spPr>
          <p:txBody>
            <a:bodyPr wrap="square" rtlCol="0">
              <a:spAutoFit/>
            </a:bodyPr>
            <a:lstStyle/>
            <a:p>
              <a:r>
                <a:rPr lang="en-US" sz="2500" dirty="0">
                  <a:solidFill>
                    <a:schemeClr val="bg1">
                      <a:alpha val="80699"/>
                    </a:schemeClr>
                  </a:solidFill>
                  <a:latin typeface="Courier" pitchFamily="2" charset="0"/>
                </a:rPr>
                <a:t>FACTOR:</a:t>
              </a:r>
            </a:p>
          </p:txBody>
        </p:sp>
      </p:grpSp>
    </p:spTree>
    <p:extLst>
      <p:ext uri="{BB962C8B-B14F-4D97-AF65-F5344CB8AC3E}">
        <p14:creationId xmlns:p14="http://schemas.microsoft.com/office/powerpoint/2010/main" val="110296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15362</TotalTime>
  <Words>468</Words>
  <Application>Microsoft Macintosh PowerPoint</Application>
  <PresentationFormat>Widescreen</PresentationFormat>
  <Paragraphs>49</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308</cp:revision>
  <cp:lastPrinted>2024-02-20T23:48:17Z</cp:lastPrinted>
  <dcterms:created xsi:type="dcterms:W3CDTF">2021-07-07T23:54:57Z</dcterms:created>
  <dcterms:modified xsi:type="dcterms:W3CDTF">2024-05-06T16:10:49Z</dcterms:modified>
</cp:coreProperties>
</file>